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8" r:id="rId7"/>
    <p:sldId id="259" r:id="rId8"/>
    <p:sldId id="260" r:id="rId9"/>
    <p:sldId id="261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4189"/>
    <a:srgbClr val="E4FC04"/>
    <a:srgbClr val="BAC698"/>
    <a:srgbClr val="ECFFB7"/>
    <a:srgbClr val="A8E001"/>
    <a:srgbClr val="0AA8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>
      <p:cViewPr varScale="1">
        <p:scale>
          <a:sx n="74" d="100"/>
          <a:sy n="74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Splas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374775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726565"/>
            <a:ext cx="7772400" cy="772388"/>
          </a:xfrm>
          <a:prstGeom prst="rect">
            <a:avLst/>
          </a:prstGeom>
        </p:spPr>
        <p:txBody>
          <a:bodyPr/>
          <a:lstStyle>
            <a:lvl1pPr>
              <a:defRPr b="1" baseline="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33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531F3-5C5B-4E4C-BD58-4FA25ABB355A}" type="datetimeFigureOut">
              <a:rPr lang="en-US"/>
              <a:pPr>
                <a:defRPr/>
              </a:pPr>
              <a:t>3/21/2019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6E181-1C8C-4ABD-8E80-F114D9A6C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09" y="415996"/>
            <a:ext cx="5257800" cy="806308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-8022" y="0"/>
            <a:ext cx="9169349" cy="6886045"/>
            <a:chOff x="-8022" y="0"/>
            <a:chExt cx="9169349" cy="6886045"/>
          </a:xfrm>
        </p:grpSpPr>
        <p:sp>
          <p:nvSpPr>
            <p:cNvPr id="38" name="Freeform 37"/>
            <p:cNvSpPr/>
            <p:nvPr/>
          </p:nvSpPr>
          <p:spPr>
            <a:xfrm>
              <a:off x="8229600" y="0"/>
              <a:ext cx="931727" cy="6858001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3A418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Freeform 36"/>
            <p:cNvSpPr/>
            <p:nvPr userDrawn="1"/>
          </p:nvSpPr>
          <p:spPr>
            <a:xfrm rot="5400000">
              <a:off x="4144433" y="1866770"/>
              <a:ext cx="864439" cy="915330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9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Freeform 40"/>
            <p:cNvSpPr/>
            <p:nvPr/>
          </p:nvSpPr>
          <p:spPr>
            <a:xfrm rot="16200000">
              <a:off x="2493879" y="3689878"/>
              <a:ext cx="694266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rgbClr val="A8E001">
                <a:alpha val="8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41556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800600"/>
            <a:ext cx="49530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533401"/>
            <a:ext cx="4916488" cy="419417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5956" y="5367338"/>
            <a:ext cx="4956844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118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-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1374775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726565"/>
            <a:ext cx="7772400" cy="772388"/>
          </a:xfrm>
          <a:prstGeom prst="rect">
            <a:avLst/>
          </a:prstGeom>
        </p:spPr>
        <p:txBody>
          <a:bodyPr/>
          <a:lstStyle>
            <a:lvl1pPr>
              <a:defRPr b="1" baseline="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33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531F3-5C5B-4E4C-BD58-4FA25ABB355A}" type="datetimeFigureOut">
              <a:rPr lang="en-US"/>
              <a:pPr>
                <a:defRPr/>
              </a:pPr>
              <a:t>3/21/2019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6E181-1C8C-4ABD-8E80-F114D9A6C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09" y="415996"/>
            <a:ext cx="5257800" cy="806308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5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14499"/>
            <a:ext cx="8001000" cy="43815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533400" y="365125"/>
            <a:ext cx="80010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04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Rectangle 13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1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4038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828800"/>
            <a:ext cx="4038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9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079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505200"/>
            <a:ext cx="4040188" cy="2620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8079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505200"/>
            <a:ext cx="4041775" cy="26209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88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00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06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5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7450" y="381000"/>
            <a:ext cx="5111750" cy="5745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752600"/>
            <a:ext cx="3008313" cy="4373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4457699" y="-4457698"/>
            <a:ext cx="228601" cy="9144000"/>
          </a:xfrm>
          <a:prstGeom prst="rect">
            <a:avLst/>
          </a:prstGeom>
          <a:solidFill>
            <a:srgbClr val="3A41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210299"/>
            <a:ext cx="9144000" cy="76200"/>
          </a:xfrm>
          <a:prstGeom prst="rect">
            <a:avLst/>
          </a:prstGeom>
          <a:solidFill>
            <a:srgbClr val="0AA8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400798"/>
            <a:ext cx="1676400" cy="257084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6477000" y="6400798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0AA11F4-9B75-4F85-A2C4-3F6974FC5B1F}" type="slidenum">
              <a:rPr lang="en-US" sz="1100" smtClean="0">
                <a:solidFill>
                  <a:srgbClr val="3A4189"/>
                </a:solidFill>
              </a:rPr>
              <a:pPr algn="r"/>
              <a:t>‹#›</a:t>
            </a:fld>
            <a:endParaRPr lang="en-US" sz="1100" dirty="0">
              <a:solidFill>
                <a:srgbClr val="3A41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0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28800"/>
            <a:ext cx="8229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B2DAC5-C73E-4504-8629-4CF667D0B8EC}" type="datetimeFigureOut">
              <a:rPr lang="en-US"/>
              <a:pPr>
                <a:defRPr/>
              </a:pPr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345DA3-539E-4957-BE0F-89B45AD3D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2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Appendix E – Conceptual MEME Implementation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/>
          <p:cNvSpPr/>
          <p:nvPr/>
        </p:nvSpPr>
        <p:spPr>
          <a:xfrm>
            <a:off x="4495800" y="914400"/>
            <a:ext cx="4184675" cy="525780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91440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To-Be Architecture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12941" y="914401"/>
            <a:ext cx="4038599" cy="5257800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91440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As-Is Systems Footprint</a:t>
            </a:r>
          </a:p>
        </p:txBody>
      </p:sp>
      <p:sp>
        <p:nvSpPr>
          <p:cNvPr id="94" name="Rectangle 93"/>
          <p:cNvSpPr/>
          <p:nvPr/>
        </p:nvSpPr>
        <p:spPr>
          <a:xfrm>
            <a:off x="947994" y="2585932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ELIAS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41541" y="1195222"/>
            <a:ext cx="3581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~80 independent systems/components connected by ~700 non-standard interfaces and data exchanges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908741" y="1423822"/>
            <a:ext cx="3608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Enterprise architecture with commonly used components and data flow</a:t>
            </a:r>
          </a:p>
        </p:txBody>
      </p:sp>
      <p:sp>
        <p:nvSpPr>
          <p:cNvPr id="97" name="Notched Right Arrow 96"/>
          <p:cNvSpPr/>
          <p:nvPr/>
        </p:nvSpPr>
        <p:spPr>
          <a:xfrm>
            <a:off x="4375341" y="2191852"/>
            <a:ext cx="304800" cy="2756280"/>
          </a:xfrm>
          <a:prstGeom prst="notchedRight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254641" y="5224180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DW</a:t>
            </a:r>
          </a:p>
        </p:txBody>
      </p:sp>
      <p:sp>
        <p:nvSpPr>
          <p:cNvPr id="99" name="Rectangle 98"/>
          <p:cNvSpPr/>
          <p:nvPr/>
        </p:nvSpPr>
        <p:spPr>
          <a:xfrm>
            <a:off x="1708086" y="4342969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Onbase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235414" y="4162786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IDPH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2836300" y="5285312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IMPA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432240" y="3704520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MMIS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2159128" y="2776414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ABC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251257" y="3168274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TXIX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427851" y="2979276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WallE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71195" y="4067778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ISIS</a:t>
            </a:r>
          </a:p>
        </p:txBody>
      </p:sp>
      <p:cxnSp>
        <p:nvCxnSpPr>
          <p:cNvPr id="107" name="Elbow Connector 106"/>
          <p:cNvCxnSpPr>
            <a:stCxn id="94" idx="1"/>
            <a:endCxn id="102" idx="1"/>
          </p:cNvCxnSpPr>
          <p:nvPr/>
        </p:nvCxnSpPr>
        <p:spPr>
          <a:xfrm rot="10800000" flipH="1" flipV="1">
            <a:off x="947994" y="2717550"/>
            <a:ext cx="1484246" cy="1118588"/>
          </a:xfrm>
          <a:prstGeom prst="bentConnector3">
            <a:avLst>
              <a:gd name="adj1" fmla="val -15402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8" name="Elbow Connector 107"/>
          <p:cNvCxnSpPr>
            <a:stCxn id="94" idx="2"/>
            <a:endCxn id="104" idx="0"/>
          </p:cNvCxnSpPr>
          <p:nvPr/>
        </p:nvCxnSpPr>
        <p:spPr>
          <a:xfrm rot="16200000" flipH="1">
            <a:off x="1243336" y="2857089"/>
            <a:ext cx="319106" cy="30326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9" name="Elbow Connector 108"/>
          <p:cNvCxnSpPr>
            <a:stCxn id="103" idx="1"/>
            <a:endCxn id="104" idx="3"/>
          </p:cNvCxnSpPr>
          <p:nvPr/>
        </p:nvCxnSpPr>
        <p:spPr>
          <a:xfrm rot="10800000" flipV="1">
            <a:off x="1857784" y="2908032"/>
            <a:ext cx="301344" cy="39186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0" name="Elbow Connector 109"/>
          <p:cNvCxnSpPr>
            <a:stCxn id="104" idx="2"/>
            <a:endCxn id="102" idx="0"/>
          </p:cNvCxnSpPr>
          <p:nvPr/>
        </p:nvCxnSpPr>
        <p:spPr>
          <a:xfrm rot="16200000" flipH="1">
            <a:off x="2008507" y="2977523"/>
            <a:ext cx="273010" cy="118098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1" name="Elbow Connector 110"/>
          <p:cNvCxnSpPr>
            <a:stCxn id="94" idx="3"/>
            <a:endCxn id="105" idx="0"/>
          </p:cNvCxnSpPr>
          <p:nvPr/>
        </p:nvCxnSpPr>
        <p:spPr>
          <a:xfrm>
            <a:off x="1554521" y="2717550"/>
            <a:ext cx="2176594" cy="261726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2" name="Elbow Connector 111"/>
          <p:cNvCxnSpPr>
            <a:endCxn id="105" idx="1"/>
          </p:cNvCxnSpPr>
          <p:nvPr/>
        </p:nvCxnSpPr>
        <p:spPr>
          <a:xfrm>
            <a:off x="2765655" y="2922251"/>
            <a:ext cx="662196" cy="18864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3" name="Elbow Connector 112"/>
          <p:cNvCxnSpPr>
            <a:stCxn id="105" idx="2"/>
            <a:endCxn id="104" idx="3"/>
          </p:cNvCxnSpPr>
          <p:nvPr/>
        </p:nvCxnSpPr>
        <p:spPr>
          <a:xfrm rot="5400000">
            <a:off x="2765760" y="2334537"/>
            <a:ext cx="57380" cy="1873331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4" name="Elbow Connector 113"/>
          <p:cNvCxnSpPr>
            <a:stCxn id="103" idx="2"/>
            <a:endCxn id="102" idx="0"/>
          </p:cNvCxnSpPr>
          <p:nvPr/>
        </p:nvCxnSpPr>
        <p:spPr>
          <a:xfrm rot="16200000" flipH="1">
            <a:off x="2266513" y="3235529"/>
            <a:ext cx="664870" cy="27311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5" name="Elbow Connector 114"/>
          <p:cNvCxnSpPr>
            <a:stCxn id="106" idx="0"/>
            <a:endCxn id="104" idx="1"/>
          </p:cNvCxnSpPr>
          <p:nvPr/>
        </p:nvCxnSpPr>
        <p:spPr>
          <a:xfrm rot="5400000" flipH="1" flipV="1">
            <a:off x="778915" y="3595436"/>
            <a:ext cx="767886" cy="176798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6" name="Elbow Connector 115"/>
          <p:cNvCxnSpPr>
            <a:stCxn id="106" idx="3"/>
            <a:endCxn id="102" idx="1"/>
          </p:cNvCxnSpPr>
          <p:nvPr/>
        </p:nvCxnSpPr>
        <p:spPr>
          <a:xfrm flipV="1">
            <a:off x="1377722" y="3836138"/>
            <a:ext cx="1054518" cy="363258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17" name="Rectangle 116"/>
          <p:cNvSpPr/>
          <p:nvPr/>
        </p:nvSpPr>
        <p:spPr>
          <a:xfrm>
            <a:off x="3538677" y="3471467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PPS</a:t>
            </a:r>
          </a:p>
        </p:txBody>
      </p:sp>
      <p:cxnSp>
        <p:nvCxnSpPr>
          <p:cNvPr id="118" name="Elbow Connector 117"/>
          <p:cNvCxnSpPr>
            <a:stCxn id="102" idx="3"/>
            <a:endCxn id="117" idx="1"/>
          </p:cNvCxnSpPr>
          <p:nvPr/>
        </p:nvCxnSpPr>
        <p:spPr>
          <a:xfrm flipV="1">
            <a:off x="3038767" y="3603085"/>
            <a:ext cx="499910" cy="23305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9" name="Elbow Connector 118"/>
          <p:cNvCxnSpPr>
            <a:stCxn id="102" idx="3"/>
            <a:endCxn id="100" idx="0"/>
          </p:cNvCxnSpPr>
          <p:nvPr/>
        </p:nvCxnSpPr>
        <p:spPr>
          <a:xfrm>
            <a:off x="3038767" y="3836138"/>
            <a:ext cx="499911" cy="326648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20" name="Rectangle 119"/>
          <p:cNvSpPr/>
          <p:nvPr/>
        </p:nvSpPr>
        <p:spPr>
          <a:xfrm>
            <a:off x="3364593" y="488395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 Carriers</a:t>
            </a:r>
          </a:p>
        </p:txBody>
      </p:sp>
      <p:cxnSp>
        <p:nvCxnSpPr>
          <p:cNvPr id="121" name="Elbow Connector 120"/>
          <p:cNvCxnSpPr>
            <a:stCxn id="101" idx="0"/>
            <a:endCxn id="99" idx="3"/>
          </p:cNvCxnSpPr>
          <p:nvPr/>
        </p:nvCxnSpPr>
        <p:spPr>
          <a:xfrm rot="16200000" flipV="1">
            <a:off x="2321727" y="4467474"/>
            <a:ext cx="810725" cy="824951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22" name="Elbow Connector 121"/>
          <p:cNvCxnSpPr>
            <a:stCxn id="101" idx="0"/>
            <a:endCxn id="102" idx="2"/>
          </p:cNvCxnSpPr>
          <p:nvPr/>
        </p:nvCxnSpPr>
        <p:spPr>
          <a:xfrm rot="16200000" flipV="1">
            <a:off x="2278756" y="4424504"/>
            <a:ext cx="1317556" cy="40406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23" name="Elbow Connector 122"/>
          <p:cNvCxnSpPr>
            <a:stCxn id="100" idx="1"/>
            <a:endCxn id="98" idx="3"/>
          </p:cNvCxnSpPr>
          <p:nvPr/>
        </p:nvCxnSpPr>
        <p:spPr>
          <a:xfrm rot="10800000" flipV="1">
            <a:off x="1861168" y="4294404"/>
            <a:ext cx="1374246" cy="106139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24" name="Elbow Connector 123"/>
          <p:cNvCxnSpPr>
            <a:stCxn id="104" idx="2"/>
            <a:endCxn id="101" idx="0"/>
          </p:cNvCxnSpPr>
          <p:nvPr/>
        </p:nvCxnSpPr>
        <p:spPr>
          <a:xfrm rot="16200000" flipH="1">
            <a:off x="1420141" y="3565889"/>
            <a:ext cx="1853802" cy="158504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25" name="Elbow Connector 124"/>
          <p:cNvCxnSpPr>
            <a:stCxn id="99" idx="2"/>
            <a:endCxn id="98" idx="0"/>
          </p:cNvCxnSpPr>
          <p:nvPr/>
        </p:nvCxnSpPr>
        <p:spPr>
          <a:xfrm rot="5400000">
            <a:off x="1475641" y="4688470"/>
            <a:ext cx="617975" cy="453445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26" name="Elbow Connector 125"/>
          <p:cNvCxnSpPr>
            <a:stCxn id="104" idx="2"/>
            <a:endCxn id="98" idx="0"/>
          </p:cNvCxnSpPr>
          <p:nvPr/>
        </p:nvCxnSpPr>
        <p:spPr>
          <a:xfrm rot="16200000" flipH="1">
            <a:off x="659878" y="4326153"/>
            <a:ext cx="1792670" cy="338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27" name="Elbow Connector 126"/>
          <p:cNvCxnSpPr>
            <a:stCxn id="106" idx="2"/>
            <a:endCxn id="98" idx="1"/>
          </p:cNvCxnSpPr>
          <p:nvPr/>
        </p:nvCxnSpPr>
        <p:spPr>
          <a:xfrm rot="16200000" flipH="1">
            <a:off x="652158" y="4753315"/>
            <a:ext cx="1024784" cy="180182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28" name="Elbow Connector 127"/>
          <p:cNvCxnSpPr>
            <a:stCxn id="102" idx="2"/>
            <a:endCxn id="98" idx="2"/>
          </p:cNvCxnSpPr>
          <p:nvPr/>
        </p:nvCxnSpPr>
        <p:spPr>
          <a:xfrm rot="5400000">
            <a:off x="1386875" y="4138787"/>
            <a:ext cx="1519660" cy="1177599"/>
          </a:xfrm>
          <a:prstGeom prst="bentConnector3">
            <a:avLst>
              <a:gd name="adj1" fmla="val 115043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29" name="Elbow Connector 128"/>
          <p:cNvCxnSpPr>
            <a:stCxn id="120" idx="1"/>
            <a:endCxn id="98" idx="3"/>
          </p:cNvCxnSpPr>
          <p:nvPr/>
        </p:nvCxnSpPr>
        <p:spPr>
          <a:xfrm rot="10800000" flipV="1">
            <a:off x="1861169" y="5015570"/>
            <a:ext cx="1503425" cy="340227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30" name="TextBox 129"/>
          <p:cNvSpPr txBox="1"/>
          <p:nvPr/>
        </p:nvSpPr>
        <p:spPr>
          <a:xfrm>
            <a:off x="641541" y="1671532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Reporting functions are primarily executed from the data warehouse, but also performed from individual systems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908741" y="3852449"/>
            <a:ext cx="3608318" cy="64979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Integration Layer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4908741" y="4686834"/>
            <a:ext cx="3608318" cy="642156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Data Layer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620077" y="2767174"/>
            <a:ext cx="1896981" cy="894719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MMIS Applications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914492" y="3127834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7578814" y="3131602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4908741" y="1981200"/>
            <a:ext cx="3608318" cy="60619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User Interaction Points</a:t>
            </a:r>
          </a:p>
        </p:txBody>
      </p:sp>
      <p:sp>
        <p:nvSpPr>
          <p:cNvPr id="137" name="Oval 136"/>
          <p:cNvSpPr/>
          <p:nvPr/>
        </p:nvSpPr>
        <p:spPr>
          <a:xfrm>
            <a:off x="5776012" y="2206566"/>
            <a:ext cx="597293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GUIs</a:t>
            </a:r>
          </a:p>
        </p:txBody>
      </p:sp>
      <p:sp>
        <p:nvSpPr>
          <p:cNvPr id="138" name="Oval 137"/>
          <p:cNvSpPr/>
          <p:nvPr/>
        </p:nvSpPr>
        <p:spPr>
          <a:xfrm>
            <a:off x="6484367" y="2206566"/>
            <a:ext cx="597293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IVR</a:t>
            </a:r>
          </a:p>
        </p:txBody>
      </p:sp>
      <p:sp>
        <p:nvSpPr>
          <p:cNvPr id="139" name="Oval 138"/>
          <p:cNvSpPr/>
          <p:nvPr/>
        </p:nvSpPr>
        <p:spPr>
          <a:xfrm>
            <a:off x="7220380" y="2206566"/>
            <a:ext cx="507761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Fax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4908741" y="2776358"/>
            <a:ext cx="1575626" cy="88553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Other DHS Systems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5064214" y="3148174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ELIAS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5750014" y="3148174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TBD</a:t>
            </a:r>
          </a:p>
        </p:txBody>
      </p:sp>
      <p:cxnSp>
        <p:nvCxnSpPr>
          <p:cNvPr id="143" name="Elbow Connector 142"/>
          <p:cNvCxnSpPr>
            <a:stCxn id="120" idx="0"/>
            <a:endCxn id="102" idx="2"/>
          </p:cNvCxnSpPr>
          <p:nvPr/>
        </p:nvCxnSpPr>
        <p:spPr>
          <a:xfrm rot="16200000" flipV="1">
            <a:off x="2743583" y="3959678"/>
            <a:ext cx="916197" cy="932353"/>
          </a:xfrm>
          <a:prstGeom prst="bentConnector3">
            <a:avLst>
              <a:gd name="adj1" fmla="val 24677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44" name="Rectangle 143"/>
          <p:cNvSpPr/>
          <p:nvPr/>
        </p:nvSpPr>
        <p:spPr>
          <a:xfrm>
            <a:off x="5810578" y="4132922"/>
            <a:ext cx="1757989" cy="229795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Technical Integration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491562" y="4979607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Warehouse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7319003" y="4980370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Lake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411326" y="4977079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Reporting Tools</a:t>
            </a:r>
          </a:p>
        </p:txBody>
      </p:sp>
      <p:sp>
        <p:nvSpPr>
          <p:cNvPr id="148" name="Down Arrow 147"/>
          <p:cNvSpPr/>
          <p:nvPr/>
        </p:nvSpPr>
        <p:spPr>
          <a:xfrm>
            <a:off x="5518341" y="2587397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9" name="Down Arrow 148"/>
          <p:cNvSpPr/>
          <p:nvPr/>
        </p:nvSpPr>
        <p:spPr>
          <a:xfrm>
            <a:off x="7424877" y="2584803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0" name="Down Arrow 149"/>
          <p:cNvSpPr/>
          <p:nvPr/>
        </p:nvSpPr>
        <p:spPr>
          <a:xfrm>
            <a:off x="7414630" y="3661893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1" name="Down Arrow 150"/>
          <p:cNvSpPr/>
          <p:nvPr/>
        </p:nvSpPr>
        <p:spPr>
          <a:xfrm>
            <a:off x="5520163" y="3661229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2" name="Down Arrow 151"/>
          <p:cNvSpPr/>
          <p:nvPr/>
        </p:nvSpPr>
        <p:spPr>
          <a:xfrm>
            <a:off x="6550127" y="4502239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4885413" y="5849779"/>
            <a:ext cx="36083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Reporting functions are executed from the data layer</a:t>
            </a:r>
          </a:p>
        </p:txBody>
      </p:sp>
      <p:sp>
        <p:nvSpPr>
          <p:cNvPr id="154" name="Oval 153"/>
          <p:cNvSpPr/>
          <p:nvPr/>
        </p:nvSpPr>
        <p:spPr>
          <a:xfrm>
            <a:off x="1454563" y="2563842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1445047" y="2807533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2649536" y="2764437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2640020" y="3008128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1754440" y="3150342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1744924" y="3394033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0" name="Oval 159"/>
          <p:cNvSpPr/>
          <p:nvPr/>
        </p:nvSpPr>
        <p:spPr>
          <a:xfrm>
            <a:off x="2929965" y="3679787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2920449" y="3923478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2" name="Oval 161"/>
          <p:cNvSpPr/>
          <p:nvPr/>
        </p:nvSpPr>
        <p:spPr>
          <a:xfrm>
            <a:off x="4034378" y="3453116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4024862" y="3696807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4" name="Oval 163"/>
          <p:cNvSpPr/>
          <p:nvPr/>
        </p:nvSpPr>
        <p:spPr>
          <a:xfrm>
            <a:off x="1242869" y="4037765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1233353" y="4281456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2211270" y="4321449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201754" y="4565140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8" name="Oval 167"/>
          <p:cNvSpPr/>
          <p:nvPr/>
        </p:nvSpPr>
        <p:spPr>
          <a:xfrm>
            <a:off x="3723016" y="4140918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3713500" y="4384609"/>
            <a:ext cx="225717" cy="56613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0" name="Oval 169"/>
          <p:cNvSpPr/>
          <p:nvPr/>
        </p:nvSpPr>
        <p:spPr>
          <a:xfrm>
            <a:off x="3318063" y="5257938"/>
            <a:ext cx="206686" cy="1098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1648527" y="6372225"/>
            <a:ext cx="7419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Hypothetical Example – for conceptual approach discussion purposes only</a:t>
            </a:r>
          </a:p>
        </p:txBody>
      </p:sp>
      <p:cxnSp>
        <p:nvCxnSpPr>
          <p:cNvPr id="172" name="Straight Connector 171"/>
          <p:cNvCxnSpPr/>
          <p:nvPr/>
        </p:nvCxnSpPr>
        <p:spPr>
          <a:xfrm>
            <a:off x="381000" y="762000"/>
            <a:ext cx="5878286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73" name="Rectangle 172"/>
          <p:cNvSpPr/>
          <p:nvPr/>
        </p:nvSpPr>
        <p:spPr>
          <a:xfrm>
            <a:off x="381000" y="381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TextBox 173"/>
          <p:cNvSpPr txBox="1"/>
          <p:nvPr/>
        </p:nvSpPr>
        <p:spPr>
          <a:xfrm>
            <a:off x="685800" y="310634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Current State to Future State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5" name="Down Arrow 84"/>
          <p:cNvSpPr/>
          <p:nvPr/>
        </p:nvSpPr>
        <p:spPr>
          <a:xfrm>
            <a:off x="6165829" y="5407102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165829" y="5558556"/>
            <a:ext cx="11642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Reporting Output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52525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>
            <a:off x="457200" y="838202"/>
            <a:ext cx="8299475" cy="5333998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91440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39A6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953000" y="4234740"/>
            <a:ext cx="3608318" cy="64979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Integration Layer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953000" y="5069125"/>
            <a:ext cx="3608318" cy="642156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Data Layer</a:t>
            </a:r>
          </a:p>
        </p:txBody>
      </p:sp>
      <p:sp>
        <p:nvSpPr>
          <p:cNvPr id="84" name="Rectangle 83"/>
          <p:cNvSpPr/>
          <p:nvPr/>
        </p:nvSpPr>
        <p:spPr>
          <a:xfrm>
            <a:off x="992253" y="2663281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ELIAS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728843" y="5622145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DW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235495" y="488512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Onbase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580256" y="4036906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IDPH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295515" y="5411595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IMPA</a:t>
            </a:r>
          </a:p>
        </p:txBody>
      </p:sp>
      <p:sp>
        <p:nvSpPr>
          <p:cNvPr id="89" name="Rectangle 88"/>
          <p:cNvSpPr/>
          <p:nvPr/>
        </p:nvSpPr>
        <p:spPr>
          <a:xfrm>
            <a:off x="2476499" y="3781869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MMIS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203387" y="285376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ABC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295516" y="324562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TXIX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472110" y="3056625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WallE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815454" y="4145127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ISIS</a:t>
            </a:r>
          </a:p>
        </p:txBody>
      </p:sp>
      <p:cxnSp>
        <p:nvCxnSpPr>
          <p:cNvPr id="94" name="Elbow Connector 93"/>
          <p:cNvCxnSpPr>
            <a:stCxn id="84" idx="1"/>
            <a:endCxn id="89" idx="1"/>
          </p:cNvCxnSpPr>
          <p:nvPr/>
        </p:nvCxnSpPr>
        <p:spPr>
          <a:xfrm rot="10800000" flipH="1" flipV="1">
            <a:off x="992253" y="2794899"/>
            <a:ext cx="1484246" cy="1118588"/>
          </a:xfrm>
          <a:prstGeom prst="bentConnector3">
            <a:avLst>
              <a:gd name="adj1" fmla="val -15402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5" name="Elbow Connector 94"/>
          <p:cNvCxnSpPr>
            <a:stCxn id="84" idx="2"/>
            <a:endCxn id="91" idx="0"/>
          </p:cNvCxnSpPr>
          <p:nvPr/>
        </p:nvCxnSpPr>
        <p:spPr>
          <a:xfrm rot="16200000" flipH="1">
            <a:off x="1287595" y="2934438"/>
            <a:ext cx="319106" cy="30326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6" name="Elbow Connector 95"/>
          <p:cNvCxnSpPr>
            <a:stCxn id="90" idx="1"/>
            <a:endCxn id="91" idx="3"/>
          </p:cNvCxnSpPr>
          <p:nvPr/>
        </p:nvCxnSpPr>
        <p:spPr>
          <a:xfrm rot="10800000" flipV="1">
            <a:off x="1902043" y="2985381"/>
            <a:ext cx="301344" cy="39186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7" name="Elbow Connector 96"/>
          <p:cNvCxnSpPr>
            <a:stCxn id="91" idx="2"/>
            <a:endCxn id="89" idx="0"/>
          </p:cNvCxnSpPr>
          <p:nvPr/>
        </p:nvCxnSpPr>
        <p:spPr>
          <a:xfrm rot="16200000" flipH="1">
            <a:off x="2052766" y="3054872"/>
            <a:ext cx="273010" cy="118098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8" name="Elbow Connector 97"/>
          <p:cNvCxnSpPr>
            <a:stCxn id="84" idx="3"/>
            <a:endCxn id="92" idx="0"/>
          </p:cNvCxnSpPr>
          <p:nvPr/>
        </p:nvCxnSpPr>
        <p:spPr>
          <a:xfrm>
            <a:off x="1598780" y="2794899"/>
            <a:ext cx="2176594" cy="261726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9" name="Elbow Connector 98"/>
          <p:cNvCxnSpPr>
            <a:endCxn id="92" idx="1"/>
          </p:cNvCxnSpPr>
          <p:nvPr/>
        </p:nvCxnSpPr>
        <p:spPr>
          <a:xfrm>
            <a:off x="2809914" y="2999600"/>
            <a:ext cx="662196" cy="18864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0" name="Elbow Connector 99"/>
          <p:cNvCxnSpPr>
            <a:stCxn id="92" idx="2"/>
            <a:endCxn id="91" idx="3"/>
          </p:cNvCxnSpPr>
          <p:nvPr/>
        </p:nvCxnSpPr>
        <p:spPr>
          <a:xfrm rot="5400000">
            <a:off x="2810019" y="2411886"/>
            <a:ext cx="57380" cy="1873331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1" name="Elbow Connector 100"/>
          <p:cNvCxnSpPr>
            <a:stCxn id="90" idx="2"/>
            <a:endCxn id="89" idx="0"/>
          </p:cNvCxnSpPr>
          <p:nvPr/>
        </p:nvCxnSpPr>
        <p:spPr>
          <a:xfrm rot="16200000" flipH="1">
            <a:off x="2310772" y="3312878"/>
            <a:ext cx="664870" cy="27311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2" name="Elbow Connector 101"/>
          <p:cNvCxnSpPr>
            <a:stCxn id="93" idx="0"/>
            <a:endCxn id="91" idx="1"/>
          </p:cNvCxnSpPr>
          <p:nvPr/>
        </p:nvCxnSpPr>
        <p:spPr>
          <a:xfrm rot="5400000" flipH="1" flipV="1">
            <a:off x="823174" y="3672785"/>
            <a:ext cx="767886" cy="176798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3" name="Elbow Connector 102"/>
          <p:cNvCxnSpPr>
            <a:stCxn id="93" idx="3"/>
            <a:endCxn id="89" idx="1"/>
          </p:cNvCxnSpPr>
          <p:nvPr/>
        </p:nvCxnSpPr>
        <p:spPr>
          <a:xfrm flipV="1">
            <a:off x="1421981" y="3913487"/>
            <a:ext cx="1054518" cy="363258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04" name="Rectangle 103"/>
          <p:cNvSpPr/>
          <p:nvPr/>
        </p:nvSpPr>
        <p:spPr>
          <a:xfrm>
            <a:off x="3582936" y="3548816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PPS</a:t>
            </a:r>
          </a:p>
        </p:txBody>
      </p:sp>
      <p:cxnSp>
        <p:nvCxnSpPr>
          <p:cNvPr id="105" name="Elbow Connector 104"/>
          <p:cNvCxnSpPr>
            <a:stCxn id="89" idx="3"/>
            <a:endCxn id="104" idx="1"/>
          </p:cNvCxnSpPr>
          <p:nvPr/>
        </p:nvCxnSpPr>
        <p:spPr>
          <a:xfrm flipV="1">
            <a:off x="3083026" y="3680434"/>
            <a:ext cx="499910" cy="23305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6" name="Elbow Connector 105"/>
          <p:cNvCxnSpPr>
            <a:stCxn id="89" idx="3"/>
            <a:endCxn id="87" idx="0"/>
          </p:cNvCxnSpPr>
          <p:nvPr/>
        </p:nvCxnSpPr>
        <p:spPr>
          <a:xfrm>
            <a:off x="3083026" y="3913487"/>
            <a:ext cx="800494" cy="123419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07" name="Rectangle 106"/>
          <p:cNvSpPr/>
          <p:nvPr/>
        </p:nvSpPr>
        <p:spPr>
          <a:xfrm>
            <a:off x="3408852" y="5148359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 Carriers</a:t>
            </a:r>
          </a:p>
        </p:txBody>
      </p:sp>
      <p:cxnSp>
        <p:nvCxnSpPr>
          <p:cNvPr id="108" name="Elbow Connector 107"/>
          <p:cNvCxnSpPr>
            <a:stCxn id="88" idx="0"/>
            <a:endCxn id="86" idx="3"/>
          </p:cNvCxnSpPr>
          <p:nvPr/>
        </p:nvCxnSpPr>
        <p:spPr>
          <a:xfrm rot="5400000" flipH="1" flipV="1">
            <a:off x="2022973" y="4592547"/>
            <a:ext cx="394854" cy="1243243"/>
          </a:xfrm>
          <a:prstGeom prst="bentConnector4">
            <a:avLst>
              <a:gd name="adj1" fmla="val 33333"/>
              <a:gd name="adj2" fmla="val 118387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9" name="Elbow Connector 108"/>
          <p:cNvCxnSpPr>
            <a:stCxn id="88" idx="0"/>
            <a:endCxn id="89" idx="2"/>
          </p:cNvCxnSpPr>
          <p:nvPr/>
        </p:nvCxnSpPr>
        <p:spPr>
          <a:xfrm rot="5400000" flipH="1" flipV="1">
            <a:off x="1506026" y="4137858"/>
            <a:ext cx="1366490" cy="118098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0" name="Elbow Connector 109"/>
          <p:cNvCxnSpPr>
            <a:stCxn id="87" idx="2"/>
            <a:endCxn id="85" idx="0"/>
          </p:cNvCxnSpPr>
          <p:nvPr/>
        </p:nvCxnSpPr>
        <p:spPr>
          <a:xfrm rot="5400000">
            <a:off x="2796813" y="4535437"/>
            <a:ext cx="1322003" cy="85141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11" name="Elbow Connector 110"/>
          <p:cNvCxnSpPr>
            <a:stCxn id="91" idx="2"/>
            <a:endCxn id="88" idx="0"/>
          </p:cNvCxnSpPr>
          <p:nvPr/>
        </p:nvCxnSpPr>
        <p:spPr>
          <a:xfrm rot="5400000">
            <a:off x="647412" y="4460227"/>
            <a:ext cx="1902736" cy="1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2" name="Elbow Connector 111"/>
          <p:cNvCxnSpPr>
            <a:stCxn id="86" idx="3"/>
            <a:endCxn id="85" idx="0"/>
          </p:cNvCxnSpPr>
          <p:nvPr/>
        </p:nvCxnSpPr>
        <p:spPr>
          <a:xfrm>
            <a:off x="2842022" y="5016741"/>
            <a:ext cx="190085" cy="605404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3" name="Elbow Connector 112"/>
          <p:cNvCxnSpPr/>
          <p:nvPr/>
        </p:nvCxnSpPr>
        <p:spPr>
          <a:xfrm rot="16200000" flipH="1">
            <a:off x="1285736" y="3853497"/>
            <a:ext cx="2055588" cy="143112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4" name="Elbow Connector 113"/>
          <p:cNvCxnSpPr>
            <a:stCxn id="93" idx="2"/>
            <a:endCxn id="85" idx="2"/>
          </p:cNvCxnSpPr>
          <p:nvPr/>
        </p:nvCxnSpPr>
        <p:spPr>
          <a:xfrm rot="16200000" flipH="1">
            <a:off x="1336903" y="4190177"/>
            <a:ext cx="1477018" cy="1913389"/>
          </a:xfrm>
          <a:prstGeom prst="bentConnector3">
            <a:avLst>
              <a:gd name="adj1" fmla="val 115477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5" name="Elbow Connector 114"/>
          <p:cNvCxnSpPr>
            <a:stCxn id="89" idx="2"/>
            <a:endCxn id="82" idx="1"/>
          </p:cNvCxnSpPr>
          <p:nvPr/>
        </p:nvCxnSpPr>
        <p:spPr>
          <a:xfrm rot="16200000" flipH="1">
            <a:off x="3609116" y="3215751"/>
            <a:ext cx="514530" cy="2173237"/>
          </a:xfrm>
          <a:prstGeom prst="bentConnector2">
            <a:avLst/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16" name="Elbow Connector 115"/>
          <p:cNvCxnSpPr>
            <a:stCxn id="107" idx="3"/>
          </p:cNvCxnSpPr>
          <p:nvPr/>
        </p:nvCxnSpPr>
        <p:spPr>
          <a:xfrm flipV="1">
            <a:off x="4015379" y="4745008"/>
            <a:ext cx="937621" cy="534969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17" name="Elbow Connector 116"/>
          <p:cNvCxnSpPr>
            <a:stCxn id="107" idx="0"/>
            <a:endCxn id="89" idx="2"/>
          </p:cNvCxnSpPr>
          <p:nvPr/>
        </p:nvCxnSpPr>
        <p:spPr>
          <a:xfrm rot="16200000" flipV="1">
            <a:off x="2694313" y="4130555"/>
            <a:ext cx="1103254" cy="93235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762000" y="844419"/>
            <a:ext cx="7354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1</a:t>
            </a:r>
            <a:r>
              <a:rPr lang="en-US" sz="1200" kern="0" dirty="0">
                <a:solidFill>
                  <a:prstClr val="black"/>
                </a:solidFill>
              </a:rPr>
              <a:t> </a:t>
            </a:r>
            <a:r>
              <a:rPr lang="en-US" sz="1200" kern="0" dirty="0" smtClean="0">
                <a:solidFill>
                  <a:prstClr val="black"/>
                </a:solidFill>
              </a:rPr>
              <a:t>– Implement the new common architecture</a:t>
            </a:r>
            <a:endParaRPr kumimoji="0" lang="en-US" sz="1200" b="1" i="0" u="sng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2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– Implement and configure new MMIS modules required to support the </a:t>
            </a:r>
            <a:r>
              <a:rPr lang="en-US" sz="1200" kern="0" dirty="0" err="1" smtClean="0">
                <a:solidFill>
                  <a:prstClr val="black"/>
                </a:solidFill>
              </a:rPr>
              <a:t>Hawki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program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3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– Integrate additional legacy systems as needed to the common integration layer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4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– Migrate the </a:t>
            </a:r>
            <a:r>
              <a:rPr kumimoji="0" lang="en-US" sz="120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Hawki</a:t>
            </a: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population only to the new platform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6664336" y="3149465"/>
            <a:ext cx="1896981" cy="894719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MMIS Applications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953000" y="2363491"/>
            <a:ext cx="3608318" cy="60619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User Interaction Points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4953000" y="3158649"/>
            <a:ext cx="1575626" cy="885535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Other DHS Systems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7270771" y="5362661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Lake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6363094" y="5359370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Reporting Tools</a:t>
            </a:r>
          </a:p>
        </p:txBody>
      </p:sp>
      <p:sp>
        <p:nvSpPr>
          <p:cNvPr id="124" name="Down Arrow 123"/>
          <p:cNvSpPr/>
          <p:nvPr/>
        </p:nvSpPr>
        <p:spPr>
          <a:xfrm>
            <a:off x="6599432" y="4884530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6958751" y="3510125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7623073" y="3513893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127" name="Oval 126"/>
          <p:cNvSpPr/>
          <p:nvPr/>
        </p:nvSpPr>
        <p:spPr>
          <a:xfrm>
            <a:off x="6324600" y="2588857"/>
            <a:ext cx="597293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GUIs</a:t>
            </a:r>
          </a:p>
        </p:txBody>
      </p:sp>
      <p:sp>
        <p:nvSpPr>
          <p:cNvPr id="128" name="Down Arrow 127"/>
          <p:cNvSpPr/>
          <p:nvPr/>
        </p:nvSpPr>
        <p:spPr>
          <a:xfrm>
            <a:off x="7469136" y="2967094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9" name="Down Arrow 128"/>
          <p:cNvSpPr/>
          <p:nvPr/>
        </p:nvSpPr>
        <p:spPr>
          <a:xfrm>
            <a:off x="7458889" y="4044184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30" name="Elbow Connector 129"/>
          <p:cNvCxnSpPr>
            <a:stCxn id="104" idx="3"/>
          </p:cNvCxnSpPr>
          <p:nvPr/>
        </p:nvCxnSpPr>
        <p:spPr>
          <a:xfrm>
            <a:off x="4189463" y="3680434"/>
            <a:ext cx="763537" cy="621935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31" name="Elbow Connector 130"/>
          <p:cNvCxnSpPr>
            <a:stCxn id="84" idx="0"/>
          </p:cNvCxnSpPr>
          <p:nvPr/>
        </p:nvCxnSpPr>
        <p:spPr>
          <a:xfrm rot="16200000" flipH="1">
            <a:off x="2251717" y="1707080"/>
            <a:ext cx="1745083" cy="3657485"/>
          </a:xfrm>
          <a:prstGeom prst="bentConnector4">
            <a:avLst>
              <a:gd name="adj1" fmla="val -13100"/>
              <a:gd name="adj2" fmla="val 92949"/>
            </a:avLst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pic>
        <p:nvPicPr>
          <p:cNvPr id="133" name="Picture 132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228" y="1792869"/>
            <a:ext cx="142707" cy="183546"/>
          </a:xfrm>
          <a:prstGeom prst="rect">
            <a:avLst/>
          </a:prstGeom>
        </p:spPr>
      </p:pic>
      <p:pic>
        <p:nvPicPr>
          <p:cNvPr id="134" name="Picture 133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935" y="1800642"/>
            <a:ext cx="142707" cy="183546"/>
          </a:xfrm>
          <a:prstGeom prst="rect">
            <a:avLst/>
          </a:prstGeom>
        </p:spPr>
      </p:pic>
      <p:pic>
        <p:nvPicPr>
          <p:cNvPr id="135" name="Picture 134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42" y="1776161"/>
            <a:ext cx="142707" cy="183546"/>
          </a:xfrm>
          <a:prstGeom prst="rect">
            <a:avLst/>
          </a:prstGeom>
        </p:spPr>
      </p:pic>
      <p:pic>
        <p:nvPicPr>
          <p:cNvPr id="136" name="Picture 135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207" y="1966783"/>
            <a:ext cx="142707" cy="183546"/>
          </a:xfrm>
          <a:prstGeom prst="rect">
            <a:avLst/>
          </a:prstGeom>
        </p:spPr>
      </p:pic>
      <p:pic>
        <p:nvPicPr>
          <p:cNvPr id="137" name="Picture 136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279" y="1809421"/>
            <a:ext cx="142707" cy="183546"/>
          </a:xfrm>
          <a:prstGeom prst="rect">
            <a:avLst/>
          </a:prstGeom>
        </p:spPr>
      </p:pic>
      <p:pic>
        <p:nvPicPr>
          <p:cNvPr id="138" name="Picture 137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986" y="1817194"/>
            <a:ext cx="142707" cy="183546"/>
          </a:xfrm>
          <a:prstGeom prst="rect">
            <a:avLst/>
          </a:prstGeom>
        </p:spPr>
      </p:pic>
      <p:pic>
        <p:nvPicPr>
          <p:cNvPr id="139" name="Picture 138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693" y="1792713"/>
            <a:ext cx="142707" cy="183546"/>
          </a:xfrm>
          <a:prstGeom prst="rect">
            <a:avLst/>
          </a:prstGeom>
        </p:spPr>
      </p:pic>
      <p:pic>
        <p:nvPicPr>
          <p:cNvPr id="140" name="Picture 139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499" y="1923991"/>
            <a:ext cx="142707" cy="183546"/>
          </a:xfrm>
          <a:prstGeom prst="rect">
            <a:avLst/>
          </a:prstGeom>
        </p:spPr>
      </p:pic>
      <p:pic>
        <p:nvPicPr>
          <p:cNvPr id="141" name="Picture 140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42" y="1815759"/>
            <a:ext cx="142707" cy="183546"/>
          </a:xfrm>
          <a:prstGeom prst="rect">
            <a:avLst/>
          </a:prstGeom>
        </p:spPr>
      </p:pic>
      <p:pic>
        <p:nvPicPr>
          <p:cNvPr id="142" name="Picture 141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549" y="1823532"/>
            <a:ext cx="142707" cy="183546"/>
          </a:xfrm>
          <a:prstGeom prst="rect">
            <a:avLst/>
          </a:prstGeom>
        </p:spPr>
      </p:pic>
      <p:pic>
        <p:nvPicPr>
          <p:cNvPr id="143" name="Picture 142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983" y="1907532"/>
            <a:ext cx="142707" cy="183546"/>
          </a:xfrm>
          <a:prstGeom prst="rect">
            <a:avLst/>
          </a:prstGeom>
        </p:spPr>
      </p:pic>
      <p:pic>
        <p:nvPicPr>
          <p:cNvPr id="144" name="Picture 143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228" y="1974494"/>
            <a:ext cx="142707" cy="183546"/>
          </a:xfrm>
          <a:prstGeom prst="rect">
            <a:avLst/>
          </a:prstGeom>
        </p:spPr>
      </p:pic>
      <p:pic>
        <p:nvPicPr>
          <p:cNvPr id="145" name="Picture 144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186" y="1985171"/>
            <a:ext cx="142707" cy="183546"/>
          </a:xfrm>
          <a:prstGeom prst="rect">
            <a:avLst/>
          </a:prstGeom>
        </p:spPr>
      </p:pic>
      <p:pic>
        <p:nvPicPr>
          <p:cNvPr id="146" name="Picture 145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135" y="1997496"/>
            <a:ext cx="142707" cy="183546"/>
          </a:xfrm>
          <a:prstGeom prst="rect">
            <a:avLst/>
          </a:prstGeom>
        </p:spPr>
      </p:pic>
      <p:pic>
        <p:nvPicPr>
          <p:cNvPr id="147" name="Picture 146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1097" y="2003306"/>
            <a:ext cx="142707" cy="183546"/>
          </a:xfrm>
          <a:prstGeom prst="rect">
            <a:avLst/>
          </a:prstGeom>
        </p:spPr>
      </p:pic>
      <p:sp>
        <p:nvSpPr>
          <p:cNvPr id="148" name="Down Arrow 147"/>
          <p:cNvSpPr/>
          <p:nvPr/>
        </p:nvSpPr>
        <p:spPr>
          <a:xfrm>
            <a:off x="2052714" y="2219555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3361825" y="1729174"/>
            <a:ext cx="139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majority of customer data processed through the legacy platform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0" name="Down Arrow 149"/>
          <p:cNvSpPr/>
          <p:nvPr/>
        </p:nvSpPr>
        <p:spPr>
          <a:xfrm>
            <a:off x="6183316" y="5789914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183316" y="5941368"/>
            <a:ext cx="11642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Reporting Output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2" name="Down Arrow 151"/>
          <p:cNvSpPr/>
          <p:nvPr/>
        </p:nvSpPr>
        <p:spPr>
          <a:xfrm>
            <a:off x="6058554" y="2160557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7150691" y="1823532"/>
            <a:ext cx="13958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Hawki</a:t>
            </a: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processed through the modern platform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5464174" y="5350337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DW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1648527" y="6372225"/>
            <a:ext cx="7419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Hypothetical Example – for conceptual approach discussion purposes only</a:t>
            </a:r>
          </a:p>
        </p:txBody>
      </p:sp>
      <p:cxnSp>
        <p:nvCxnSpPr>
          <p:cNvPr id="162" name="Straight Connector 161"/>
          <p:cNvCxnSpPr/>
          <p:nvPr/>
        </p:nvCxnSpPr>
        <p:spPr>
          <a:xfrm>
            <a:off x="381000" y="762000"/>
            <a:ext cx="5878286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63" name="Rectangle 162"/>
          <p:cNvSpPr/>
          <p:nvPr/>
        </p:nvSpPr>
        <p:spPr>
          <a:xfrm>
            <a:off x="381000" y="381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TextBox 163"/>
          <p:cNvSpPr txBox="1"/>
          <p:nvPr/>
        </p:nvSpPr>
        <p:spPr>
          <a:xfrm>
            <a:off x="685800" y="310634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Implementation Phase 1 -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Hawki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Population Migration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810578" y="4520927"/>
            <a:ext cx="1757989" cy="229795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Technical Integration</a:t>
            </a:r>
          </a:p>
        </p:txBody>
      </p:sp>
    </p:spTree>
    <p:extLst>
      <p:ext uri="{BB962C8B-B14F-4D97-AF65-F5344CB8AC3E}">
        <p14:creationId xmlns:p14="http://schemas.microsoft.com/office/powerpoint/2010/main" val="283373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>
            <a:off x="457200" y="866774"/>
            <a:ext cx="8299475" cy="5257801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91440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39A6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876800" y="4105109"/>
            <a:ext cx="3608318" cy="64979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Integration Layer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876800" y="4939494"/>
            <a:ext cx="3608318" cy="642156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Data Layer</a:t>
            </a:r>
          </a:p>
        </p:txBody>
      </p:sp>
      <p:sp>
        <p:nvSpPr>
          <p:cNvPr id="84" name="Rectangle 83"/>
          <p:cNvSpPr/>
          <p:nvPr/>
        </p:nvSpPr>
        <p:spPr>
          <a:xfrm>
            <a:off x="916053" y="2533650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ELIAS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554340" y="5558592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DW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159295" y="4755492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Onbase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504056" y="3907275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IDPH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219315" y="5281964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IMPA</a:t>
            </a:r>
          </a:p>
        </p:txBody>
      </p:sp>
      <p:sp>
        <p:nvSpPr>
          <p:cNvPr id="89" name="Rectangle 88"/>
          <p:cNvSpPr/>
          <p:nvPr/>
        </p:nvSpPr>
        <p:spPr>
          <a:xfrm>
            <a:off x="2400299" y="3652238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MMIS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127187" y="2724132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ABC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219316" y="3115992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TXIX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395910" y="2926994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WallE</a:t>
            </a: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39254" y="4015496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ISIS</a:t>
            </a:r>
          </a:p>
        </p:txBody>
      </p:sp>
      <p:cxnSp>
        <p:nvCxnSpPr>
          <p:cNvPr id="94" name="Elbow Connector 93"/>
          <p:cNvCxnSpPr>
            <a:stCxn id="84" idx="1"/>
            <a:endCxn id="89" idx="1"/>
          </p:cNvCxnSpPr>
          <p:nvPr/>
        </p:nvCxnSpPr>
        <p:spPr>
          <a:xfrm rot="10800000" flipH="1" flipV="1">
            <a:off x="916053" y="2665268"/>
            <a:ext cx="1484246" cy="1118588"/>
          </a:xfrm>
          <a:prstGeom prst="bentConnector3">
            <a:avLst>
              <a:gd name="adj1" fmla="val -15402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5" name="Elbow Connector 94"/>
          <p:cNvCxnSpPr>
            <a:stCxn id="84" idx="2"/>
            <a:endCxn id="91" idx="0"/>
          </p:cNvCxnSpPr>
          <p:nvPr/>
        </p:nvCxnSpPr>
        <p:spPr>
          <a:xfrm rot="16200000" flipH="1">
            <a:off x="1211395" y="2804807"/>
            <a:ext cx="319106" cy="30326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6" name="Elbow Connector 95"/>
          <p:cNvCxnSpPr>
            <a:stCxn id="90" idx="1"/>
            <a:endCxn id="91" idx="3"/>
          </p:cNvCxnSpPr>
          <p:nvPr/>
        </p:nvCxnSpPr>
        <p:spPr>
          <a:xfrm rot="10800000" flipV="1">
            <a:off x="1825843" y="2855750"/>
            <a:ext cx="301344" cy="39186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7" name="Elbow Connector 96"/>
          <p:cNvCxnSpPr>
            <a:stCxn id="91" idx="2"/>
            <a:endCxn id="89" idx="0"/>
          </p:cNvCxnSpPr>
          <p:nvPr/>
        </p:nvCxnSpPr>
        <p:spPr>
          <a:xfrm rot="16200000" flipH="1">
            <a:off x="1976566" y="2925241"/>
            <a:ext cx="273010" cy="118098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8" name="Elbow Connector 97"/>
          <p:cNvCxnSpPr>
            <a:stCxn id="84" idx="3"/>
            <a:endCxn id="92" idx="0"/>
          </p:cNvCxnSpPr>
          <p:nvPr/>
        </p:nvCxnSpPr>
        <p:spPr>
          <a:xfrm>
            <a:off x="1522580" y="2665268"/>
            <a:ext cx="2176594" cy="261726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99" name="Elbow Connector 98"/>
          <p:cNvCxnSpPr>
            <a:endCxn id="92" idx="1"/>
          </p:cNvCxnSpPr>
          <p:nvPr/>
        </p:nvCxnSpPr>
        <p:spPr>
          <a:xfrm>
            <a:off x="2733714" y="2869969"/>
            <a:ext cx="662196" cy="18864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0" name="Elbow Connector 99"/>
          <p:cNvCxnSpPr>
            <a:stCxn id="92" idx="2"/>
            <a:endCxn id="91" idx="3"/>
          </p:cNvCxnSpPr>
          <p:nvPr/>
        </p:nvCxnSpPr>
        <p:spPr>
          <a:xfrm rot="5400000">
            <a:off x="2733819" y="2282255"/>
            <a:ext cx="57380" cy="1873331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1" name="Elbow Connector 100"/>
          <p:cNvCxnSpPr>
            <a:stCxn id="90" idx="2"/>
            <a:endCxn id="89" idx="0"/>
          </p:cNvCxnSpPr>
          <p:nvPr/>
        </p:nvCxnSpPr>
        <p:spPr>
          <a:xfrm rot="16200000" flipH="1">
            <a:off x="2234572" y="3183247"/>
            <a:ext cx="664870" cy="273112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2" name="Elbow Connector 101"/>
          <p:cNvCxnSpPr>
            <a:stCxn id="93" idx="0"/>
            <a:endCxn id="91" idx="1"/>
          </p:cNvCxnSpPr>
          <p:nvPr/>
        </p:nvCxnSpPr>
        <p:spPr>
          <a:xfrm rot="5400000" flipH="1" flipV="1">
            <a:off x="746974" y="3543154"/>
            <a:ext cx="767886" cy="176798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3" name="Elbow Connector 102"/>
          <p:cNvCxnSpPr>
            <a:stCxn id="93" idx="3"/>
            <a:endCxn id="89" idx="1"/>
          </p:cNvCxnSpPr>
          <p:nvPr/>
        </p:nvCxnSpPr>
        <p:spPr>
          <a:xfrm flipV="1">
            <a:off x="1345781" y="3783856"/>
            <a:ext cx="1054518" cy="363258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04" name="Rectangle 103"/>
          <p:cNvSpPr/>
          <p:nvPr/>
        </p:nvSpPr>
        <p:spPr>
          <a:xfrm>
            <a:off x="3506736" y="3419185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PPS</a:t>
            </a:r>
          </a:p>
        </p:txBody>
      </p:sp>
      <p:cxnSp>
        <p:nvCxnSpPr>
          <p:cNvPr id="105" name="Elbow Connector 104"/>
          <p:cNvCxnSpPr>
            <a:stCxn id="89" idx="3"/>
            <a:endCxn id="104" idx="1"/>
          </p:cNvCxnSpPr>
          <p:nvPr/>
        </p:nvCxnSpPr>
        <p:spPr>
          <a:xfrm flipV="1">
            <a:off x="3006826" y="3550803"/>
            <a:ext cx="499910" cy="23305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6" name="Elbow Connector 105"/>
          <p:cNvCxnSpPr>
            <a:stCxn id="89" idx="3"/>
            <a:endCxn id="87" idx="0"/>
          </p:cNvCxnSpPr>
          <p:nvPr/>
        </p:nvCxnSpPr>
        <p:spPr>
          <a:xfrm>
            <a:off x="3006826" y="3783856"/>
            <a:ext cx="800494" cy="123419"/>
          </a:xfrm>
          <a:prstGeom prst="bentConnector2">
            <a:avLst/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07" name="Rectangle 106"/>
          <p:cNvSpPr/>
          <p:nvPr/>
        </p:nvSpPr>
        <p:spPr>
          <a:xfrm>
            <a:off x="3332652" y="5018728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 Carriers</a:t>
            </a:r>
          </a:p>
        </p:txBody>
      </p:sp>
      <p:cxnSp>
        <p:nvCxnSpPr>
          <p:cNvPr id="108" name="Elbow Connector 107"/>
          <p:cNvCxnSpPr>
            <a:stCxn id="88" idx="0"/>
            <a:endCxn id="86" idx="3"/>
          </p:cNvCxnSpPr>
          <p:nvPr/>
        </p:nvCxnSpPr>
        <p:spPr>
          <a:xfrm rot="5400000" flipH="1" flipV="1">
            <a:off x="1946773" y="4462916"/>
            <a:ext cx="394854" cy="1243243"/>
          </a:xfrm>
          <a:prstGeom prst="bentConnector4">
            <a:avLst>
              <a:gd name="adj1" fmla="val 33333"/>
              <a:gd name="adj2" fmla="val 118387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09" name="Elbow Connector 108"/>
          <p:cNvCxnSpPr>
            <a:stCxn id="88" idx="0"/>
            <a:endCxn id="89" idx="2"/>
          </p:cNvCxnSpPr>
          <p:nvPr/>
        </p:nvCxnSpPr>
        <p:spPr>
          <a:xfrm rot="5400000" flipH="1" flipV="1">
            <a:off x="1429826" y="4008227"/>
            <a:ext cx="1366490" cy="118098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0" name="Elbow Connector 109"/>
          <p:cNvCxnSpPr>
            <a:stCxn id="87" idx="2"/>
          </p:cNvCxnSpPr>
          <p:nvPr/>
        </p:nvCxnSpPr>
        <p:spPr>
          <a:xfrm rot="16200000" flipH="1">
            <a:off x="4177076" y="3800755"/>
            <a:ext cx="329970" cy="1069482"/>
          </a:xfrm>
          <a:prstGeom prst="bentConnector2">
            <a:avLst/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11" name="Elbow Connector 110"/>
          <p:cNvCxnSpPr>
            <a:stCxn id="91" idx="2"/>
            <a:endCxn id="88" idx="0"/>
          </p:cNvCxnSpPr>
          <p:nvPr/>
        </p:nvCxnSpPr>
        <p:spPr>
          <a:xfrm rot="5400000">
            <a:off x="571212" y="4330596"/>
            <a:ext cx="1902736" cy="1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2" name="Elbow Connector 111"/>
          <p:cNvCxnSpPr>
            <a:stCxn id="86" idx="3"/>
          </p:cNvCxnSpPr>
          <p:nvPr/>
        </p:nvCxnSpPr>
        <p:spPr>
          <a:xfrm flipV="1">
            <a:off x="2765822" y="4598719"/>
            <a:ext cx="2110978" cy="288391"/>
          </a:xfrm>
          <a:prstGeom prst="bentConnector3">
            <a:avLst>
              <a:gd name="adj1" fmla="val 50000"/>
            </a:avLst>
          </a:prstGeom>
          <a:noFill/>
          <a:ln w="2857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cxnSp>
        <p:nvCxnSpPr>
          <p:cNvPr id="113" name="Elbow Connector 112"/>
          <p:cNvCxnSpPr>
            <a:stCxn id="91" idx="2"/>
            <a:endCxn id="85" idx="0"/>
          </p:cNvCxnSpPr>
          <p:nvPr/>
        </p:nvCxnSpPr>
        <p:spPr>
          <a:xfrm rot="16200000" flipH="1">
            <a:off x="1100410" y="3801398"/>
            <a:ext cx="2179364" cy="1335024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4" name="Elbow Connector 113"/>
          <p:cNvCxnSpPr>
            <a:stCxn id="93" idx="2"/>
            <a:endCxn id="85" idx="2"/>
          </p:cNvCxnSpPr>
          <p:nvPr/>
        </p:nvCxnSpPr>
        <p:spPr>
          <a:xfrm rot="16200000" flipH="1">
            <a:off x="1178513" y="4142737"/>
            <a:ext cx="1543096" cy="1815086"/>
          </a:xfrm>
          <a:prstGeom prst="bentConnector3">
            <a:avLst>
              <a:gd name="adj1" fmla="val 114814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tailEnd type="arrow"/>
          </a:ln>
          <a:effectLst/>
        </p:spPr>
      </p:cxnSp>
      <p:cxnSp>
        <p:nvCxnSpPr>
          <p:cNvPr id="115" name="Elbow Connector 114"/>
          <p:cNvCxnSpPr>
            <a:stCxn id="89" idx="2"/>
            <a:endCxn id="82" idx="1"/>
          </p:cNvCxnSpPr>
          <p:nvPr/>
        </p:nvCxnSpPr>
        <p:spPr>
          <a:xfrm rot="16200000" flipH="1">
            <a:off x="3532916" y="3086120"/>
            <a:ext cx="514530" cy="2173237"/>
          </a:xfrm>
          <a:prstGeom prst="bentConnector2">
            <a:avLst/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16" name="Elbow Connector 115"/>
          <p:cNvCxnSpPr>
            <a:stCxn id="107" idx="3"/>
          </p:cNvCxnSpPr>
          <p:nvPr/>
        </p:nvCxnSpPr>
        <p:spPr>
          <a:xfrm flipV="1">
            <a:off x="3939179" y="4615377"/>
            <a:ext cx="937621" cy="534969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17" name="Elbow Connector 116"/>
          <p:cNvCxnSpPr>
            <a:stCxn id="107" idx="0"/>
            <a:endCxn id="89" idx="2"/>
          </p:cNvCxnSpPr>
          <p:nvPr/>
        </p:nvCxnSpPr>
        <p:spPr>
          <a:xfrm rot="16200000" flipV="1">
            <a:off x="2618113" y="4000924"/>
            <a:ext cx="1103254" cy="932353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8064A2">
                <a:lumMod val="50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739254" y="857250"/>
            <a:ext cx="7354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1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– Implement additional module requirements iteratively to support additional populations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2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– Integrate additional systems as needed to the common integration layer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Step 3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– Migrate new populations iteratively to the new platform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6588136" y="3019834"/>
            <a:ext cx="1896981" cy="894719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MMIS Applications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4876800" y="2233860"/>
            <a:ext cx="3608318" cy="60619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User Interaction Points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4876800" y="3029018"/>
            <a:ext cx="1575626" cy="885535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Other DHS Systems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6882551" y="3380494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7546873" y="3384262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124" name="Oval 123"/>
          <p:cNvSpPr/>
          <p:nvPr/>
        </p:nvSpPr>
        <p:spPr>
          <a:xfrm>
            <a:off x="6248400" y="2459226"/>
            <a:ext cx="597293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GUIs</a:t>
            </a:r>
          </a:p>
        </p:txBody>
      </p:sp>
      <p:sp>
        <p:nvSpPr>
          <p:cNvPr id="125" name="Down Arrow 124"/>
          <p:cNvSpPr/>
          <p:nvPr/>
        </p:nvSpPr>
        <p:spPr>
          <a:xfrm>
            <a:off x="7392936" y="2837463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6" name="Down Arrow 125"/>
          <p:cNvSpPr/>
          <p:nvPr/>
        </p:nvSpPr>
        <p:spPr>
          <a:xfrm>
            <a:off x="7382689" y="3914553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27" name="Elbow Connector 126"/>
          <p:cNvCxnSpPr>
            <a:stCxn id="104" idx="3"/>
          </p:cNvCxnSpPr>
          <p:nvPr/>
        </p:nvCxnSpPr>
        <p:spPr>
          <a:xfrm>
            <a:off x="4113263" y="3550803"/>
            <a:ext cx="763537" cy="621935"/>
          </a:xfrm>
          <a:prstGeom prst="bentConnector3">
            <a:avLst>
              <a:gd name="adj1" fmla="val 50000"/>
            </a:avLst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28" name="Elbow Connector 127"/>
          <p:cNvCxnSpPr>
            <a:stCxn id="84" idx="0"/>
          </p:cNvCxnSpPr>
          <p:nvPr/>
        </p:nvCxnSpPr>
        <p:spPr>
          <a:xfrm rot="16200000" flipH="1">
            <a:off x="2172919" y="1580048"/>
            <a:ext cx="1750280" cy="3657485"/>
          </a:xfrm>
          <a:prstGeom prst="bentConnector4">
            <a:avLst>
              <a:gd name="adj1" fmla="val -13061"/>
              <a:gd name="adj2" fmla="val 92428"/>
            </a:avLst>
          </a:prstGeom>
          <a:noFill/>
          <a:ln w="38100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pic>
        <p:nvPicPr>
          <p:cNvPr id="130" name="Picture 129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028" y="1663238"/>
            <a:ext cx="142707" cy="183546"/>
          </a:xfrm>
          <a:prstGeom prst="rect">
            <a:avLst/>
          </a:prstGeom>
        </p:spPr>
      </p:pic>
      <p:pic>
        <p:nvPicPr>
          <p:cNvPr id="131" name="Picture 130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422" y="1626392"/>
            <a:ext cx="142707" cy="183546"/>
          </a:xfrm>
          <a:prstGeom prst="rect">
            <a:avLst/>
          </a:prstGeom>
        </p:spPr>
      </p:pic>
      <p:pic>
        <p:nvPicPr>
          <p:cNvPr id="132" name="Picture 131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442" y="1646530"/>
            <a:ext cx="142707" cy="183546"/>
          </a:xfrm>
          <a:prstGeom prst="rect">
            <a:avLst/>
          </a:prstGeom>
        </p:spPr>
      </p:pic>
      <p:pic>
        <p:nvPicPr>
          <p:cNvPr id="133" name="Picture 132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753" y="1821188"/>
            <a:ext cx="142707" cy="183546"/>
          </a:xfrm>
          <a:prstGeom prst="rect">
            <a:avLst/>
          </a:prstGeom>
        </p:spPr>
      </p:pic>
      <p:pic>
        <p:nvPicPr>
          <p:cNvPr id="134" name="Picture 133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334" y="1793619"/>
            <a:ext cx="142707" cy="183546"/>
          </a:xfrm>
          <a:prstGeom prst="rect">
            <a:avLst/>
          </a:prstGeom>
        </p:spPr>
      </p:pic>
      <p:pic>
        <p:nvPicPr>
          <p:cNvPr id="135" name="Picture 134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46" y="1729415"/>
            <a:ext cx="142707" cy="183546"/>
          </a:xfrm>
          <a:prstGeom prst="rect">
            <a:avLst/>
          </a:prstGeom>
        </p:spPr>
      </p:pic>
      <p:pic>
        <p:nvPicPr>
          <p:cNvPr id="136" name="Picture 135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417" y="1619027"/>
            <a:ext cx="142707" cy="183546"/>
          </a:xfrm>
          <a:prstGeom prst="rect">
            <a:avLst/>
          </a:prstGeom>
        </p:spPr>
      </p:pic>
      <p:pic>
        <p:nvPicPr>
          <p:cNvPr id="137" name="Picture 136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299" y="1794360"/>
            <a:ext cx="142707" cy="183546"/>
          </a:xfrm>
          <a:prstGeom prst="rect">
            <a:avLst/>
          </a:prstGeom>
        </p:spPr>
      </p:pic>
      <p:pic>
        <p:nvPicPr>
          <p:cNvPr id="138" name="Picture 137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642" y="1686128"/>
            <a:ext cx="142707" cy="183546"/>
          </a:xfrm>
          <a:prstGeom prst="rect">
            <a:avLst/>
          </a:prstGeom>
        </p:spPr>
      </p:pic>
      <p:pic>
        <p:nvPicPr>
          <p:cNvPr id="139" name="Picture 138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084" y="1600718"/>
            <a:ext cx="142707" cy="183546"/>
          </a:xfrm>
          <a:prstGeom prst="rect">
            <a:avLst/>
          </a:prstGeom>
        </p:spPr>
      </p:pic>
      <p:pic>
        <p:nvPicPr>
          <p:cNvPr id="140" name="Picture 139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783" y="1777901"/>
            <a:ext cx="142707" cy="183546"/>
          </a:xfrm>
          <a:prstGeom prst="rect">
            <a:avLst/>
          </a:prstGeom>
        </p:spPr>
      </p:pic>
      <p:pic>
        <p:nvPicPr>
          <p:cNvPr id="141" name="Picture 140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028" y="1844863"/>
            <a:ext cx="142707" cy="183546"/>
          </a:xfrm>
          <a:prstGeom prst="rect">
            <a:avLst/>
          </a:prstGeom>
        </p:spPr>
      </p:pic>
      <p:pic>
        <p:nvPicPr>
          <p:cNvPr id="142" name="Picture 141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986" y="1855540"/>
            <a:ext cx="142707" cy="183546"/>
          </a:xfrm>
          <a:prstGeom prst="rect">
            <a:avLst/>
          </a:prstGeom>
        </p:spPr>
      </p:pic>
      <p:pic>
        <p:nvPicPr>
          <p:cNvPr id="143" name="Picture 142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935" y="1867865"/>
            <a:ext cx="142707" cy="183546"/>
          </a:xfrm>
          <a:prstGeom prst="rect">
            <a:avLst/>
          </a:prstGeom>
        </p:spPr>
      </p:pic>
      <p:pic>
        <p:nvPicPr>
          <p:cNvPr id="144" name="Picture 143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897" y="1873675"/>
            <a:ext cx="142707" cy="183546"/>
          </a:xfrm>
          <a:prstGeom prst="rect">
            <a:avLst/>
          </a:prstGeom>
        </p:spPr>
      </p:pic>
      <p:sp>
        <p:nvSpPr>
          <p:cNvPr id="145" name="Down Arrow 144"/>
          <p:cNvSpPr/>
          <p:nvPr/>
        </p:nvSpPr>
        <p:spPr>
          <a:xfrm>
            <a:off x="1976514" y="2089924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3057141" y="1559283"/>
            <a:ext cx="34960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Populations migrated iteratively to the new platform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7" name="Down Arrow 146"/>
          <p:cNvSpPr/>
          <p:nvPr/>
        </p:nvSpPr>
        <p:spPr>
          <a:xfrm>
            <a:off x="6107116" y="5660283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107116" y="5811737"/>
            <a:ext cx="11642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Reporting Output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9" name="Down Arrow 148"/>
          <p:cNvSpPr/>
          <p:nvPr/>
        </p:nvSpPr>
        <p:spPr>
          <a:xfrm>
            <a:off x="5982354" y="2030926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0" name="Down Arrow 149"/>
          <p:cNvSpPr/>
          <p:nvPr/>
        </p:nvSpPr>
        <p:spPr>
          <a:xfrm rot="16200000">
            <a:off x="4492035" y="478587"/>
            <a:ext cx="224507" cy="273809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7194571" y="5233030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Lake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6286894" y="5229739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Reporting Tools</a:t>
            </a:r>
          </a:p>
        </p:txBody>
      </p:sp>
      <p:sp>
        <p:nvSpPr>
          <p:cNvPr id="153" name="Down Arrow 152"/>
          <p:cNvSpPr/>
          <p:nvPr/>
        </p:nvSpPr>
        <p:spPr>
          <a:xfrm>
            <a:off x="6523232" y="4754899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5387974" y="5220706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DW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1648527" y="6372225"/>
            <a:ext cx="7419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Hypothetical Example – for conceptual approach discussion purposes only</a:t>
            </a:r>
          </a:p>
        </p:txBody>
      </p:sp>
      <p:cxnSp>
        <p:nvCxnSpPr>
          <p:cNvPr id="159" name="Straight Connector 158"/>
          <p:cNvCxnSpPr/>
          <p:nvPr/>
        </p:nvCxnSpPr>
        <p:spPr>
          <a:xfrm>
            <a:off x="381000" y="762000"/>
            <a:ext cx="5878286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60" name="Rectangle 159"/>
          <p:cNvSpPr/>
          <p:nvPr/>
        </p:nvSpPr>
        <p:spPr>
          <a:xfrm>
            <a:off x="381000" y="381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/>
          <p:cNvSpPr txBox="1"/>
          <p:nvPr/>
        </p:nvSpPr>
        <p:spPr>
          <a:xfrm>
            <a:off x="685800" y="310634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Implementation Iterative Phases – Additional Population Migration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810578" y="4385153"/>
            <a:ext cx="1757989" cy="229795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Technical Integration</a:t>
            </a:r>
          </a:p>
        </p:txBody>
      </p:sp>
    </p:spTree>
    <p:extLst>
      <p:ext uri="{BB962C8B-B14F-4D97-AF65-F5344CB8AC3E}">
        <p14:creationId xmlns:p14="http://schemas.microsoft.com/office/powerpoint/2010/main" val="273222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457200" y="803789"/>
            <a:ext cx="8299475" cy="5339836"/>
          </a:xfrm>
          <a:prstGeom prst="rect">
            <a:avLst/>
          </a:prstGeom>
          <a:solidFill>
            <a:srgbClr val="4F81BD">
              <a:lumMod val="20000"/>
              <a:lumOff val="8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91440"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39A6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4" name="Elbow Connector 53"/>
          <p:cNvCxnSpPr>
            <a:stCxn id="77" idx="3"/>
          </p:cNvCxnSpPr>
          <p:nvPr/>
        </p:nvCxnSpPr>
        <p:spPr>
          <a:xfrm>
            <a:off x="2477809" y="4208165"/>
            <a:ext cx="717094" cy="116336"/>
          </a:xfrm>
          <a:prstGeom prst="bentConnector3">
            <a:avLst>
              <a:gd name="adj1" fmla="val 50000"/>
            </a:avLst>
          </a:prstGeom>
          <a:noFill/>
          <a:ln w="28575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55" name="Elbow Connector 54"/>
          <p:cNvCxnSpPr>
            <a:stCxn id="78" idx="3"/>
          </p:cNvCxnSpPr>
          <p:nvPr/>
        </p:nvCxnSpPr>
        <p:spPr>
          <a:xfrm flipV="1">
            <a:off x="2486151" y="4523218"/>
            <a:ext cx="708752" cy="111353"/>
          </a:xfrm>
          <a:prstGeom prst="bentConnector3">
            <a:avLst>
              <a:gd name="adj1" fmla="val 50000"/>
            </a:avLst>
          </a:prstGeom>
          <a:noFill/>
          <a:ln w="28575" cap="flat" cmpd="sng" algn="ctr">
            <a:solidFill>
              <a:srgbClr val="4F81BD">
                <a:lumMod val="75000"/>
              </a:srgbClr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886511" y="803789"/>
            <a:ext cx="73542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Legacy systems are either retired or incorporated into the new MMIS platform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External systems are integrated into the platform at the common integration layer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All populations are migrated 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194903" y="4127848"/>
            <a:ext cx="3608318" cy="64979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Integration Layer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194903" y="4962233"/>
            <a:ext cx="3608318" cy="642156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Common Data Layer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906239" y="3042573"/>
            <a:ext cx="1896981" cy="894719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MMIS Applications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200654" y="3403233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864976" y="3407001"/>
            <a:ext cx="606527" cy="339436"/>
          </a:xfrm>
          <a:prstGeom prst="rect">
            <a:avLst/>
          </a:prstGeom>
          <a:solidFill>
            <a:srgbClr val="4F81BD"/>
          </a:solidFill>
          <a:ln w="3175" cap="flat" cmpd="sng" algn="ctr">
            <a:solidFill>
              <a:srgbClr val="4F81BD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 Module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194903" y="2256599"/>
            <a:ext cx="3608318" cy="60619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User Interaction Points</a:t>
            </a:r>
          </a:p>
        </p:txBody>
      </p:sp>
      <p:sp>
        <p:nvSpPr>
          <p:cNvPr id="63" name="Oval 62"/>
          <p:cNvSpPr/>
          <p:nvPr/>
        </p:nvSpPr>
        <p:spPr>
          <a:xfrm>
            <a:off x="4062174" y="2481965"/>
            <a:ext cx="597293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GUIs</a:t>
            </a:r>
          </a:p>
        </p:txBody>
      </p:sp>
      <p:sp>
        <p:nvSpPr>
          <p:cNvPr id="64" name="Oval 63"/>
          <p:cNvSpPr/>
          <p:nvPr/>
        </p:nvSpPr>
        <p:spPr>
          <a:xfrm>
            <a:off x="4770529" y="2481965"/>
            <a:ext cx="597293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IVR</a:t>
            </a:r>
          </a:p>
        </p:txBody>
      </p:sp>
      <p:sp>
        <p:nvSpPr>
          <p:cNvPr id="65" name="Oval 64"/>
          <p:cNvSpPr/>
          <p:nvPr/>
        </p:nvSpPr>
        <p:spPr>
          <a:xfrm>
            <a:off x="5506542" y="2481965"/>
            <a:ext cx="507761" cy="324332"/>
          </a:xfrm>
          <a:prstGeom prst="ellipse">
            <a:avLst/>
          </a:prstGeom>
          <a:solidFill>
            <a:srgbClr val="9BBB59">
              <a:lumMod val="75000"/>
            </a:srgbClr>
          </a:solidFill>
          <a:ln w="3175" cap="flat" cmpd="sng" algn="ctr">
            <a:solidFill>
              <a:srgbClr val="9BBB59">
                <a:lumMod val="60000"/>
                <a:lumOff val="40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Fax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194903" y="3051757"/>
            <a:ext cx="1575626" cy="88553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175" cap="flat" cmpd="sng" algn="ctr">
            <a:solidFill>
              <a:srgbClr val="F79646">
                <a:lumMod val="60000"/>
                <a:lumOff val="4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039A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Other DHS Systems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350376" y="342357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ELIAS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036176" y="342357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TBD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777724" y="5255006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Warehouse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605165" y="5255769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Lake</a:t>
            </a:r>
          </a:p>
        </p:txBody>
      </p:sp>
      <p:sp>
        <p:nvSpPr>
          <p:cNvPr id="71" name="Rectangle 70"/>
          <p:cNvSpPr/>
          <p:nvPr/>
        </p:nvSpPr>
        <p:spPr>
          <a:xfrm>
            <a:off x="4697488" y="5252478"/>
            <a:ext cx="806429" cy="246517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Reporting Tools</a:t>
            </a:r>
          </a:p>
        </p:txBody>
      </p:sp>
      <p:sp>
        <p:nvSpPr>
          <p:cNvPr id="72" name="Down Arrow 71"/>
          <p:cNvSpPr/>
          <p:nvPr/>
        </p:nvSpPr>
        <p:spPr>
          <a:xfrm>
            <a:off x="3804503" y="2862796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3" name="Down Arrow 72"/>
          <p:cNvSpPr/>
          <p:nvPr/>
        </p:nvSpPr>
        <p:spPr>
          <a:xfrm>
            <a:off x="5711039" y="2860202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Down Arrow 73"/>
          <p:cNvSpPr/>
          <p:nvPr/>
        </p:nvSpPr>
        <p:spPr>
          <a:xfrm>
            <a:off x="5700792" y="3937292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5" name="Down Arrow 74"/>
          <p:cNvSpPr/>
          <p:nvPr/>
        </p:nvSpPr>
        <p:spPr>
          <a:xfrm>
            <a:off x="3806325" y="3936628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6" name="Down Arrow 75"/>
          <p:cNvSpPr/>
          <p:nvPr/>
        </p:nvSpPr>
        <p:spPr>
          <a:xfrm>
            <a:off x="4800600" y="4777638"/>
            <a:ext cx="307873" cy="179777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871282" y="4076547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IDPH</a:t>
            </a:r>
          </a:p>
        </p:txBody>
      </p:sp>
      <p:sp>
        <p:nvSpPr>
          <p:cNvPr id="78" name="Rectangle 77"/>
          <p:cNvSpPr/>
          <p:nvPr/>
        </p:nvSpPr>
        <p:spPr>
          <a:xfrm>
            <a:off x="1879624" y="4502953"/>
            <a:ext cx="606527" cy="263236"/>
          </a:xfrm>
          <a:prstGeom prst="rect">
            <a:avLst/>
          </a:prstGeom>
          <a:solidFill>
            <a:srgbClr val="8064A2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Health Carriers</a:t>
            </a:r>
          </a:p>
        </p:txBody>
      </p:sp>
      <p:pic>
        <p:nvPicPr>
          <p:cNvPr id="80" name="Picture 79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031" y="1604848"/>
            <a:ext cx="142707" cy="183546"/>
          </a:xfrm>
          <a:prstGeom prst="rect">
            <a:avLst/>
          </a:prstGeom>
        </p:spPr>
      </p:pic>
      <p:pic>
        <p:nvPicPr>
          <p:cNvPr id="81" name="Picture 80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38" y="1612621"/>
            <a:ext cx="142707" cy="183546"/>
          </a:xfrm>
          <a:prstGeom prst="rect">
            <a:avLst/>
          </a:prstGeom>
        </p:spPr>
      </p:pic>
      <p:pic>
        <p:nvPicPr>
          <p:cNvPr id="82" name="Picture 81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445" y="1588140"/>
            <a:ext cx="142707" cy="183546"/>
          </a:xfrm>
          <a:prstGeom prst="rect">
            <a:avLst/>
          </a:prstGeom>
        </p:spPr>
      </p:pic>
      <p:pic>
        <p:nvPicPr>
          <p:cNvPr id="83" name="Picture 82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010" y="1778762"/>
            <a:ext cx="142707" cy="183546"/>
          </a:xfrm>
          <a:prstGeom prst="rect">
            <a:avLst/>
          </a:prstGeom>
        </p:spPr>
      </p:pic>
      <p:pic>
        <p:nvPicPr>
          <p:cNvPr id="84" name="Picture 83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082" y="1621400"/>
            <a:ext cx="142707" cy="183546"/>
          </a:xfrm>
          <a:prstGeom prst="rect">
            <a:avLst/>
          </a:prstGeom>
        </p:spPr>
      </p:pic>
      <p:pic>
        <p:nvPicPr>
          <p:cNvPr id="85" name="Picture 84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789" y="1629173"/>
            <a:ext cx="142707" cy="183546"/>
          </a:xfrm>
          <a:prstGeom prst="rect">
            <a:avLst/>
          </a:prstGeom>
        </p:spPr>
      </p:pic>
      <p:pic>
        <p:nvPicPr>
          <p:cNvPr id="86" name="Picture 85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496" y="1604692"/>
            <a:ext cx="142707" cy="183546"/>
          </a:xfrm>
          <a:prstGeom prst="rect">
            <a:avLst/>
          </a:prstGeom>
        </p:spPr>
      </p:pic>
      <p:pic>
        <p:nvPicPr>
          <p:cNvPr id="87" name="Picture 86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133" y="1691429"/>
            <a:ext cx="142707" cy="183546"/>
          </a:xfrm>
          <a:prstGeom prst="rect">
            <a:avLst/>
          </a:prstGeom>
        </p:spPr>
      </p:pic>
      <p:pic>
        <p:nvPicPr>
          <p:cNvPr id="88" name="Picture 87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645" y="1627738"/>
            <a:ext cx="142707" cy="183546"/>
          </a:xfrm>
          <a:prstGeom prst="rect">
            <a:avLst/>
          </a:prstGeom>
        </p:spPr>
      </p:pic>
      <p:pic>
        <p:nvPicPr>
          <p:cNvPr id="89" name="Picture 88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352" y="1635511"/>
            <a:ext cx="142707" cy="183546"/>
          </a:xfrm>
          <a:prstGeom prst="rect">
            <a:avLst/>
          </a:prstGeom>
        </p:spPr>
      </p:pic>
      <p:pic>
        <p:nvPicPr>
          <p:cNvPr id="90" name="Picture 89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059" y="1611030"/>
            <a:ext cx="142707" cy="183546"/>
          </a:xfrm>
          <a:prstGeom prst="rect">
            <a:avLst/>
          </a:prstGeom>
        </p:spPr>
      </p:pic>
      <p:pic>
        <p:nvPicPr>
          <p:cNvPr id="91" name="Picture 90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031" y="1786473"/>
            <a:ext cx="142707" cy="183546"/>
          </a:xfrm>
          <a:prstGeom prst="rect">
            <a:avLst/>
          </a:prstGeom>
        </p:spPr>
      </p:pic>
      <p:pic>
        <p:nvPicPr>
          <p:cNvPr id="92" name="Picture 91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989" y="1797150"/>
            <a:ext cx="142707" cy="183546"/>
          </a:xfrm>
          <a:prstGeom prst="rect">
            <a:avLst/>
          </a:prstGeom>
        </p:spPr>
      </p:pic>
      <p:pic>
        <p:nvPicPr>
          <p:cNvPr id="93" name="Picture 92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38" y="1809475"/>
            <a:ext cx="142707" cy="183546"/>
          </a:xfrm>
          <a:prstGeom prst="rect">
            <a:avLst/>
          </a:prstGeom>
        </p:spPr>
      </p:pic>
      <p:pic>
        <p:nvPicPr>
          <p:cNvPr id="94" name="Picture 93" descr="Clipart - Person &lt;strong&gt;icon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900" y="1815285"/>
            <a:ext cx="142707" cy="183546"/>
          </a:xfrm>
          <a:prstGeom prst="rect">
            <a:avLst/>
          </a:prstGeom>
        </p:spPr>
      </p:pic>
      <p:sp>
        <p:nvSpPr>
          <p:cNvPr id="95" name="Down Arrow 94"/>
          <p:cNvSpPr/>
          <p:nvPr/>
        </p:nvSpPr>
        <p:spPr>
          <a:xfrm>
            <a:off x="4097517" y="2031534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406628" y="1541153"/>
            <a:ext cx="1164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All Customer data processed through the modern platform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7" name="Down Arrow 96"/>
          <p:cNvSpPr/>
          <p:nvPr/>
        </p:nvSpPr>
        <p:spPr>
          <a:xfrm>
            <a:off x="4439554" y="5666064"/>
            <a:ext cx="1147686" cy="141446"/>
          </a:xfrm>
          <a:prstGeom prst="downArrow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439554" y="5817518"/>
            <a:ext cx="11642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Reporting Output</a:t>
            </a:r>
            <a:endParaRPr kumimoji="0" lang="en-US" sz="900" b="0" i="1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1648527" y="6372225"/>
            <a:ext cx="7419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Hypothetical Example – for conceptual approach discussion purposes only</a:t>
            </a:r>
          </a:p>
        </p:txBody>
      </p:sp>
      <p:cxnSp>
        <p:nvCxnSpPr>
          <p:cNvPr id="103" name="Straight Connector 102"/>
          <p:cNvCxnSpPr/>
          <p:nvPr/>
        </p:nvCxnSpPr>
        <p:spPr>
          <a:xfrm>
            <a:off x="381000" y="762000"/>
            <a:ext cx="5878286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04" name="Rectangle 103"/>
          <p:cNvSpPr/>
          <p:nvPr/>
        </p:nvSpPr>
        <p:spPr>
          <a:xfrm>
            <a:off x="381000" y="381000"/>
            <a:ext cx="228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609600" y="311849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Implementation Final Phase – Last population migration / cutover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097517" y="4411361"/>
            <a:ext cx="1757989" cy="229795"/>
          </a:xfrm>
          <a:prstGeom prst="rect">
            <a:avLst/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Technical Integration</a:t>
            </a:r>
          </a:p>
        </p:txBody>
      </p:sp>
    </p:spTree>
    <p:extLst>
      <p:ext uri="{BB962C8B-B14F-4D97-AF65-F5344CB8AC3E}">
        <p14:creationId xmlns:p14="http://schemas.microsoft.com/office/powerpoint/2010/main" val="845541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3A4189"/>
      </a:dk2>
      <a:lt2>
        <a:srgbClr val="FFFFFF"/>
      </a:lt2>
      <a:accent1>
        <a:srgbClr val="3A4189"/>
      </a:accent1>
      <a:accent2>
        <a:srgbClr val="0AA8CB"/>
      </a:accent2>
      <a:accent3>
        <a:srgbClr val="A8E001"/>
      </a:accent3>
      <a:accent4>
        <a:srgbClr val="A8E001"/>
      </a:accent4>
      <a:accent5>
        <a:srgbClr val="0AA8CB"/>
      </a:accent5>
      <a:accent6>
        <a:srgbClr val="3A4189"/>
      </a:accent6>
      <a:hlink>
        <a:srgbClr val="A8E001"/>
      </a:hlink>
      <a:folHlink>
        <a:srgbClr val="0AA8C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3a._PowerPoint_Template_1" id="{7162933C-DA14-4AB4-9305-2ABB50CB7B00}" vid="{D5CCD802-A065-404A-AD84-F8700509D4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f681864-9e14-41bc-b5be-ba6ff795f167">2V5DJT2KQFUV-1849545314-1801</_dlc_DocId>
    <_dlc_DocIdUrl xmlns="8f681864-9e14-41bc-b5be-ba6ff795f167">
      <Url>http://dhssp/doit/Projects/_layouts/15/DocIdRedir.aspx?ID=2V5DJT2KQFUV-1849545314-1801</Url>
      <Description>2V5DJT2KQFUV-1849545314-1801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E37E79B2E6574E9104EA4B46C7AF50" ma:contentTypeVersion="1" ma:contentTypeDescription="Create a new document." ma:contentTypeScope="" ma:versionID="8d81db9b5a420d39874f000d49ae09a4">
  <xsd:schema xmlns:xsd="http://www.w3.org/2001/XMLSchema" xmlns:xs="http://www.w3.org/2001/XMLSchema" xmlns:p="http://schemas.microsoft.com/office/2006/metadata/properties" xmlns:ns2="8f681864-9e14-41bc-b5be-ba6ff795f167" xmlns:ns3="5550fa68-a0b4-4611-b59f-d6ab51ae58d4" targetNamespace="http://schemas.microsoft.com/office/2006/metadata/properties" ma:root="true" ma:fieldsID="448746d0ce4dfc4ac4937d8762407ffe" ns2:_="" ns3:_="">
    <xsd:import namespace="8f681864-9e14-41bc-b5be-ba6ff795f167"/>
    <xsd:import namespace="5550fa68-a0b4-4611-b59f-d6ab51ae58d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681864-9e14-41bc-b5be-ba6ff795f16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50fa68-a0b4-4611-b59f-d6ab51ae58d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31E0D5-9FA4-403B-908D-5410A258B22E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8f681864-9e14-41bc-b5be-ba6ff795f167"/>
    <ds:schemaRef ds:uri="http://purl.org/dc/terms/"/>
    <ds:schemaRef ds:uri="http://www.w3.org/XML/1998/namespace"/>
    <ds:schemaRef ds:uri="5550fa68-a0b4-4611-b59f-d6ab51ae58d4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28A6BCB-E820-45BA-A157-B6ED7A39564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8C0D7A8-FB3F-46BD-9747-CE6AA333535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0E180FC-A479-4F6F-8DC6-71C8506CD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681864-9e14-41bc-b5be-ba6ff795f167"/>
    <ds:schemaRef ds:uri="5550fa68-a0b4-4611-b59f-d6ab51ae58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3a._PowerPoint_Template_1 (1)</Template>
  <TotalTime>3823</TotalTime>
  <Words>434</Words>
  <Application>Microsoft Office PowerPoint</Application>
  <PresentationFormat>On-screen Show (4:3)</PresentationFormat>
  <Paragraphs>127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Appendix E – Conceptual MEME Implementation Approach</vt:lpstr>
      <vt:lpstr>PowerPoint Presentation</vt:lpstr>
      <vt:lpstr>PowerPoint Presentation</vt:lpstr>
      <vt:lpstr>PowerPoint Presentation</vt:lpstr>
      <vt:lpstr>PowerPoint Presentation</vt:lpstr>
    </vt:vector>
  </TitlesOfParts>
  <Company>State of Iowa - 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Sutherland, Kevin J.</dc:creator>
  <cp:lastModifiedBy>Jones, Kristin</cp:lastModifiedBy>
  <cp:revision>65</cp:revision>
  <cp:lastPrinted>2018-12-17T20:25:46Z</cp:lastPrinted>
  <dcterms:created xsi:type="dcterms:W3CDTF">2018-12-12T16:41:40Z</dcterms:created>
  <dcterms:modified xsi:type="dcterms:W3CDTF">2019-03-21T16:00:20Z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19ad067c-67c7-43f7-945c-3a87e1c49b56</vt:lpwstr>
  </property>
  <property fmtid="{D5CDD505-2E9C-101B-9397-08002B2CF9AE}" pid="3" name="ContentTypeId">
    <vt:lpwstr>0x0101001DE37E79B2E6574E9104EA4B46C7AF50</vt:lpwstr>
  </property>
</Properties>
</file>