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70" r:id="rId6"/>
    <p:sldId id="271" r:id="rId7"/>
    <p:sldId id="273" r:id="rId8"/>
    <p:sldId id="257" r:id="rId9"/>
    <p:sldId id="261" r:id="rId10"/>
    <p:sldId id="262" r:id="rId11"/>
    <p:sldId id="263" r:id="rId12"/>
    <p:sldId id="264" r:id="rId13"/>
    <p:sldId id="265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377385-9280-431F-9D02-D44E199EB607}" v="285" dt="2023-06-12T13:26:43.1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43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4630479" cy="2387600"/>
          </a:xfrm>
        </p:spPr>
        <p:txBody>
          <a:bodyPr anchor="b">
            <a:normAutofit/>
          </a:bodyPr>
          <a:lstStyle>
            <a:lvl1pPr algn="l">
              <a:defRPr sz="4400" b="1">
                <a:latin typeface="Source Sans Pro" panose="020B0503030403020204" pitchFamily="34" charset="0"/>
              </a:defRPr>
            </a:lvl1pPr>
          </a:lstStyle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3596429"/>
            <a:ext cx="4630479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 of Presenter, Title of Role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B1F99-862F-4F77-8220-6CF000139299}" type="datetimeFigureOut">
              <a:rPr lang="en-US" smtClean="0"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CBC1-C6C3-42D5-A1F7-3E2A745BC9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212910"/>
            <a:ext cx="9144000" cy="6576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5889" y="1703237"/>
            <a:ext cx="3158200" cy="3158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17" t="-1" b="-1894"/>
          <a:stretch/>
        </p:blipFill>
        <p:spPr>
          <a:xfrm>
            <a:off x="421715" y="6237357"/>
            <a:ext cx="1741119" cy="60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97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B1F99-862F-4F77-8220-6CF000139299}" type="datetimeFigureOut">
              <a:rPr lang="en-US" smtClean="0"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CBC1-C6C3-42D5-A1F7-3E2A745BC9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212910"/>
            <a:ext cx="9144000" cy="6576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17" t="-1" b="-1894"/>
          <a:stretch/>
        </p:blipFill>
        <p:spPr>
          <a:xfrm>
            <a:off x="421715" y="6237357"/>
            <a:ext cx="1741119" cy="60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1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B1F99-862F-4F77-8220-6CF000139299}" type="datetimeFigureOut">
              <a:rPr lang="en-US" smtClean="0"/>
              <a:t>6/16/2023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CBC1-C6C3-42D5-A1F7-3E2A745BC9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212910"/>
            <a:ext cx="9144000" cy="6576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17" t="-1" b="-1894"/>
          <a:stretch/>
        </p:blipFill>
        <p:spPr>
          <a:xfrm>
            <a:off x="421715" y="6237357"/>
            <a:ext cx="1741119" cy="60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044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457200"/>
            <a:ext cx="4841939" cy="575010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74363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B1F99-862F-4F77-8220-6CF000139299}" type="datetimeFigureOut">
              <a:rPr lang="en-US" smtClean="0"/>
              <a:t>6/16/2023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CBC1-C6C3-42D5-A1F7-3E2A745BC9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212910"/>
            <a:ext cx="9144000" cy="6576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17" t="-1" b="-1894"/>
          <a:stretch/>
        </p:blipFill>
        <p:spPr>
          <a:xfrm>
            <a:off x="421715" y="6237357"/>
            <a:ext cx="1741119" cy="608722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628650" y="2057400"/>
            <a:ext cx="3258741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8673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B1F99-862F-4F77-8220-6CF000139299}" type="datetimeFigureOut">
              <a:rPr lang="en-US" smtClean="0"/>
              <a:t>6/16/2023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CBC1-C6C3-42D5-A1F7-3E2A745BC9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870098" y="1787619"/>
            <a:ext cx="7398265" cy="10982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INTRODUCTION OF STAT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882800" y="3113178"/>
            <a:ext cx="7389330" cy="949721"/>
          </a:xfrm>
        </p:spPr>
        <p:txBody>
          <a:bodyPr>
            <a:normAutofit/>
          </a:bodyPr>
          <a:lstStyle>
            <a:lvl1pPr marL="0" indent="0" algn="ctr">
              <a:buNone/>
              <a:defRPr sz="7200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STAT (75%)</a:t>
            </a:r>
          </a:p>
          <a:p>
            <a:pPr lvl="0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212910"/>
            <a:ext cx="9144000" cy="6576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61" y="6243015"/>
            <a:ext cx="2385651" cy="597406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5465" y="0"/>
            <a:ext cx="9144000" cy="6576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3408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B1F99-862F-4F77-8220-6CF000139299}" type="datetimeFigureOut">
              <a:rPr lang="en-US" smtClean="0"/>
              <a:t>6/16/2023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DCBC1-C6C3-42D5-A1F7-3E2A745BC9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34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9" r:id="rId4"/>
    <p:sldLayoutId id="2147483670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50"/>
            <a:ext cx="7298703" cy="1517142"/>
          </a:xfrm>
        </p:spPr>
        <p:txBody>
          <a:bodyPr/>
          <a:lstStyle/>
          <a:p>
            <a:r>
              <a:rPr lang="en-US" dirty="0"/>
              <a:t>Iowa FMNP </a:t>
            </a:r>
            <a:r>
              <a:rPr lang="en-US" dirty="0" err="1"/>
              <a:t>ePayment</a:t>
            </a:r>
            <a:r>
              <a:rPr lang="en-US" dirty="0"/>
              <a:t> Contractor Conference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91456"/>
            <a:ext cx="4630479" cy="3124882"/>
          </a:xfrm>
        </p:spPr>
        <p:txBody>
          <a:bodyPr/>
          <a:lstStyle/>
          <a:p>
            <a:r>
              <a:rPr lang="en-US" dirty="0"/>
              <a:t>June 12, 2023</a:t>
            </a:r>
          </a:p>
        </p:txBody>
      </p:sp>
    </p:spTree>
    <p:extLst>
      <p:ext uri="{BB962C8B-B14F-4D97-AF65-F5344CB8AC3E}">
        <p14:creationId xmlns:p14="http://schemas.microsoft.com/office/powerpoint/2010/main" val="716775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4.5 Potential offline redemption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there a potential for farmers to redeem vouchers offline?</a:t>
            </a:r>
          </a:p>
        </p:txBody>
      </p:sp>
    </p:spTree>
    <p:extLst>
      <p:ext uri="{BB962C8B-B14F-4D97-AF65-F5344CB8AC3E}">
        <p14:creationId xmlns:p14="http://schemas.microsoft.com/office/powerpoint/2010/main" val="3999602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4.6 Establish accounts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 separate accounts for WIC and Senior food dollars. </a:t>
            </a:r>
          </a:p>
          <a:p>
            <a:r>
              <a:rPr lang="en-US" dirty="0"/>
              <a:t>Administrative fees must be invoiced separately. </a:t>
            </a:r>
          </a:p>
        </p:txBody>
      </p:sp>
    </p:spTree>
    <p:extLst>
      <p:ext uri="{BB962C8B-B14F-4D97-AF65-F5344CB8AC3E}">
        <p14:creationId xmlns:p14="http://schemas.microsoft.com/office/powerpoint/2010/main" val="132273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4.7 issue 1099-K when required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e-solution providers are considered third-party settlement organizations that issue 1099-K and are required to report transactions.</a:t>
            </a:r>
          </a:p>
        </p:txBody>
      </p:sp>
    </p:spTree>
    <p:extLst>
      <p:ext uri="{BB962C8B-B14F-4D97-AF65-F5344CB8AC3E}">
        <p14:creationId xmlns:p14="http://schemas.microsoft.com/office/powerpoint/2010/main" val="1776060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4.7 Project timeline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C7A9C05-C51A-50C1-2E3D-073A0BDA6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779389"/>
            <a:ext cx="7886700" cy="139757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*assuming the contract is executed by August 2023</a:t>
            </a:r>
          </a:p>
        </p:txBody>
      </p:sp>
      <p:graphicFrame>
        <p:nvGraphicFramePr>
          <p:cNvPr id="10" name="Table 7">
            <a:extLst>
              <a:ext uri="{FF2B5EF4-FFF2-40B4-BE49-F238E27FC236}">
                <a16:creationId xmlns:a16="http://schemas.microsoft.com/office/drawing/2014/main" id="{E2A842F6-8AE7-FFE1-7BA9-3D118B9D14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3052677"/>
              </p:ext>
            </p:extLst>
          </p:nvPr>
        </p:nvGraphicFramePr>
        <p:xfrm>
          <a:off x="628650" y="1549287"/>
          <a:ext cx="788670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423473303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78134334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065908844"/>
                    </a:ext>
                  </a:extLst>
                </a:gridCol>
              </a:tblGrid>
              <a:tr h="34550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Phase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Months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Example*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977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 development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Aug-Nov.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913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Web portal development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1-3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Aug-Nov.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4990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Internal testing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Dec.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495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User acceptance testing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Dec. 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989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 store rollout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Jan. 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820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Customer rollout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Jan. 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851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Ongoing tech support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6-72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494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598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815CA-9EFC-02F5-A18E-F0FD88022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Agency Staff Introductions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3DC78-5311-3E9A-0F9C-104D07D35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John Krzton-Presson, FMNP Administrator</a:t>
            </a:r>
          </a:p>
          <a:p>
            <a:r>
              <a:rPr lang="en-US" dirty="0"/>
              <a:t>Jon Koele, Accounting, and Requisitions</a:t>
            </a:r>
          </a:p>
          <a:p>
            <a:r>
              <a:rPr lang="en-US" dirty="0"/>
              <a:t>Paul Ovrom, Bureau Chief</a:t>
            </a:r>
          </a:p>
        </p:txBody>
      </p:sp>
    </p:spTree>
    <p:extLst>
      <p:ext uri="{BB962C8B-B14F-4D97-AF65-F5344CB8AC3E}">
        <p14:creationId xmlns:p14="http://schemas.microsoft.com/office/powerpoint/2010/main" val="1643269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60C1A-41D2-64E8-05D2-B5520236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84C13-7D8F-D12E-2100-E783FF457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Iowa has WIC and Senior FMNP.</a:t>
            </a:r>
          </a:p>
          <a:p>
            <a:r>
              <a:rPr lang="en-US" dirty="0"/>
              <a:t>WIC participants receive six $5 vouchers, $30.</a:t>
            </a:r>
          </a:p>
          <a:p>
            <a:r>
              <a:rPr lang="en-US" dirty="0"/>
              <a:t>Seniors receive ten $5 vouchers, $50.</a:t>
            </a:r>
          </a:p>
          <a:p>
            <a:r>
              <a:rPr lang="en-US" dirty="0"/>
              <a:t>Vouchers distributed by WIC clinics and Area Agencies on Aging.</a:t>
            </a:r>
          </a:p>
          <a:p>
            <a:r>
              <a:rPr lang="en-US" dirty="0"/>
              <a:t>Vouchers distributed June 1-Sept 30</a:t>
            </a:r>
          </a:p>
          <a:p>
            <a:r>
              <a:rPr lang="en-US" dirty="0"/>
              <a:t>Vouchers may be redeemed by farmers June 1-Nov. 30.</a:t>
            </a:r>
          </a:p>
          <a:p>
            <a:pPr lvl="1"/>
            <a:r>
              <a:rPr lang="en-US" dirty="0"/>
              <a:t>We tell our farmers to redeem by Nov. 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08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60C1A-41D2-64E8-05D2-B5520236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Overview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84C13-7D8F-D12E-2100-E783FF457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Approximately 500 certified farmers each year.</a:t>
            </a:r>
          </a:p>
          <a:p>
            <a:r>
              <a:rPr lang="en-US" dirty="0"/>
              <a:t>Farmers must re-certify annually.</a:t>
            </a:r>
          </a:p>
          <a:p>
            <a:r>
              <a:rPr lang="en-US" dirty="0"/>
              <a:t>Iowa does not certify farmers markets.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22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work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4.1 Vendor app</a:t>
            </a:r>
          </a:p>
          <a:p>
            <a:r>
              <a:rPr lang="en-US" dirty="0"/>
              <a:t>4.2 Web portal</a:t>
            </a:r>
          </a:p>
          <a:p>
            <a:r>
              <a:rPr lang="en-US" dirty="0"/>
              <a:t>4.3 User training and support</a:t>
            </a:r>
          </a:p>
          <a:p>
            <a:r>
              <a:rPr lang="en-US" dirty="0"/>
              <a:t>4.4 Voucher printing</a:t>
            </a:r>
          </a:p>
          <a:p>
            <a:r>
              <a:rPr lang="en-US" dirty="0"/>
              <a:t>4.5 Offline voucher redemption</a:t>
            </a:r>
          </a:p>
          <a:p>
            <a:r>
              <a:rPr lang="en-US" dirty="0"/>
              <a:t>4.6 Establish accounts</a:t>
            </a:r>
          </a:p>
          <a:p>
            <a:r>
              <a:rPr lang="en-US" dirty="0"/>
              <a:t>4.7 Issue 1099-K</a:t>
            </a:r>
          </a:p>
          <a:p>
            <a:r>
              <a:rPr lang="en-US" dirty="0"/>
              <a:t>4.8 Timeline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885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4.1 Vendor 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 accounts for farmers to redeem vouchers.</a:t>
            </a:r>
          </a:p>
          <a:p>
            <a:pPr lvl="1"/>
            <a:r>
              <a:rPr lang="en-US" dirty="0"/>
              <a:t>Each farmer account must reference Agency-approved vendors.</a:t>
            </a:r>
          </a:p>
          <a:p>
            <a:pPr lvl="1"/>
            <a:r>
              <a:rPr lang="en-US" dirty="0"/>
              <a:t>Farmers enter bank account information.</a:t>
            </a:r>
          </a:p>
          <a:p>
            <a:r>
              <a:rPr lang="en-US" dirty="0"/>
              <a:t>Farmers scan vouchers to redeem and are periodically paid for redeemed vouchers.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513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4.2 Web portal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Agency staff will use the web portal to review transaction and payment activity and to generate reports. </a:t>
            </a:r>
          </a:p>
          <a:p>
            <a:r>
              <a:rPr lang="en-US" dirty="0"/>
              <a:t>When necessary, agency staff will review vouchers for payment decisions.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439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4.3 User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 training of farmers and Agency staff.</a:t>
            </a:r>
          </a:p>
          <a:p>
            <a:r>
              <a:rPr lang="en-US" dirty="0"/>
              <a:t>Preference that Agency staff trains farmers.</a:t>
            </a:r>
          </a:p>
          <a:p>
            <a:r>
              <a:rPr lang="en-US" dirty="0"/>
              <a:t>Customer support for Agency staff and farmers.</a:t>
            </a:r>
          </a:p>
        </p:txBody>
      </p:sp>
    </p:spTree>
    <p:extLst>
      <p:ext uri="{BB962C8B-B14F-4D97-AF65-F5344CB8AC3E}">
        <p14:creationId xmlns:p14="http://schemas.microsoft.com/office/powerpoint/2010/main" val="1763464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4.4 Aid voucher printing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to understand the extent of the e-solutions provider’s role in voucher design, development, and printing. </a:t>
            </a:r>
          </a:p>
          <a:p>
            <a:pPr lvl="1"/>
            <a:r>
              <a:rPr lang="en-US" dirty="0"/>
              <a:t>Will individual QR codes and serial numbers be provided?</a:t>
            </a:r>
          </a:p>
          <a:p>
            <a:pPr lvl="1"/>
            <a:r>
              <a:rPr lang="en-US" dirty="0"/>
              <a:t>What level of input will you provide in voucher specifications and design?</a:t>
            </a:r>
          </a:p>
          <a:p>
            <a:pPr lvl="1"/>
            <a:r>
              <a:rPr lang="en-US" dirty="0"/>
              <a:t>Can you offer full-service voucher design, printing, and shipping?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308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ept. Ag Colors">
      <a:dk1>
        <a:sysClr val="windowText" lastClr="000000"/>
      </a:dk1>
      <a:lt1>
        <a:srgbClr val="FFFFFF"/>
      </a:lt1>
      <a:dk2>
        <a:srgbClr val="23803F"/>
      </a:dk2>
      <a:lt2>
        <a:srgbClr val="FFFFFF"/>
      </a:lt2>
      <a:accent1>
        <a:srgbClr val="0A3255"/>
      </a:accent1>
      <a:accent2>
        <a:srgbClr val="DDCB2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3803F"/>
      </a:hlink>
      <a:folHlink>
        <a:srgbClr val="23803F"/>
      </a:folHlink>
    </a:clrScheme>
    <a:fontScheme name="Dept. Ag Fonts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00FB4CE9BD004D882BC0DD2A74C425" ma:contentTypeVersion="2" ma:contentTypeDescription="Create a new document." ma:contentTypeScope="" ma:versionID="af474aab3400134117b2cef8e32feac4">
  <xsd:schema xmlns:xsd="http://www.w3.org/2001/XMLSchema" xmlns:xs="http://www.w3.org/2001/XMLSchema" xmlns:p="http://schemas.microsoft.com/office/2006/metadata/properties" xmlns:ns2="7f33a979-6186-44eb-9453-a3a65722bf05" targetNamespace="http://schemas.microsoft.com/office/2006/metadata/properties" ma:root="true" ma:fieldsID="f9246b2054757a2ed87299e965697b48" ns2:_="">
    <xsd:import namespace="7f33a979-6186-44eb-9453-a3a65722bf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33a979-6186-44eb-9453-a3a65722bf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B16A6C-59D8-4CBE-BE93-9BB53817FFC6}">
  <ds:schemaRefs>
    <ds:schemaRef ds:uri="http://purl.org/dc/terms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7f33a979-6186-44eb-9453-a3a65722bf05"/>
    <ds:schemaRef ds:uri="http://purl.org/dc/dcmitype/"/>
    <ds:schemaRef ds:uri="http://schemas.microsoft.com/office/2006/documentManagement/typ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D0FF93B-FD67-4982-8BB4-A107037E3F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33a979-6186-44eb-9453-a3a65722bf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5AEF81-32B6-4885-8DC1-6C2D8D5116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423</Words>
  <Application>Microsoft Office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Source Sans Pro</vt:lpstr>
      <vt:lpstr>Office Theme</vt:lpstr>
      <vt:lpstr>Iowa FMNP ePayment Contractor Conference</vt:lpstr>
      <vt:lpstr>Agency Staff Introductions </vt:lpstr>
      <vt:lpstr>Program Overview</vt:lpstr>
      <vt:lpstr>Program Overview cont.</vt:lpstr>
      <vt:lpstr>Scope of work overview</vt:lpstr>
      <vt:lpstr>4.1 Vendor app</vt:lpstr>
      <vt:lpstr>4.2 Web portal</vt:lpstr>
      <vt:lpstr>4.3 User training</vt:lpstr>
      <vt:lpstr>4.4 Aid voucher printing</vt:lpstr>
      <vt:lpstr>4.5 Potential offline redemption</vt:lpstr>
      <vt:lpstr>4.6 Establish accounts</vt:lpstr>
      <vt:lpstr>4.7 issue 1099-K when required</vt:lpstr>
      <vt:lpstr>4.7 Project timeline</vt:lpstr>
    </vt:vector>
  </TitlesOfParts>
  <Company>State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Marek, Lexi</dc:creator>
  <cp:lastModifiedBy>Krzton-Presson, John</cp:lastModifiedBy>
  <cp:revision>3</cp:revision>
  <dcterms:created xsi:type="dcterms:W3CDTF">2019-04-02T20:32:41Z</dcterms:created>
  <dcterms:modified xsi:type="dcterms:W3CDTF">2023-06-16T13:34:11Z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0x0101006500FB4CE9BD004D882BC0DD2A74C425</vt:lpwstr>
  </property>
</Properties>
</file>