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0D9D8-3FC6-4039-91AD-2735E105F767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D6550-5C95-4977-8A60-5078D9A8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30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46170" y="5825261"/>
            <a:ext cx="838199" cy="76768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FD734237-9239-359B-D68F-4ABE498AF0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3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4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8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8580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11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85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49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50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3FC24AB-D8E3-EFF8-329E-37559EEAB3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54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3D6678B-0A7A-5314-D9E2-4441FC14CF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54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8F54FD7-4872-E93F-3704-507E7380FA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96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D96EB32C-84AA-5640-0EC5-13C3193073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06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6C0EF4D-8FF6-8D84-44F0-6533145207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62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A8EFFD-1DE1-5D8C-7B8B-F5C159F575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40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46C1A0A9-42F8-69A3-09F0-102B8C17E8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128" y="5105400"/>
            <a:ext cx="1713505" cy="171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54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3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9B98C6B-7F47-4F0E-A214-C1C2E2DEEFD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EC797-9516-4F7B-AC0B-F21F0A9E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93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251E-2E59-DFAB-7E38-F1739383F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119812"/>
            <a:ext cx="10111759" cy="1698171"/>
          </a:xfrm>
        </p:spPr>
        <p:txBody>
          <a:bodyPr/>
          <a:lstStyle/>
          <a:p>
            <a:r>
              <a:rPr lang="en-US" sz="3600" dirty="0"/>
              <a:t>Scott County Credible Messengers Initiative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D13C6-55F2-971A-6C3E-B6DDE90DF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2998290"/>
            <a:ext cx="8825658" cy="861420"/>
          </a:xfrm>
        </p:spPr>
        <p:txBody>
          <a:bodyPr/>
          <a:lstStyle/>
          <a:p>
            <a:r>
              <a:rPr lang="en-US" dirty="0"/>
              <a:t>Scott county </a:t>
            </a:r>
            <a:r>
              <a:rPr lang="en-US" dirty="0" err="1"/>
              <a:t>decategorization</a:t>
            </a:r>
            <a:r>
              <a:rPr lang="en-US" dirty="0"/>
              <a:t> program</a:t>
            </a:r>
          </a:p>
          <a:p>
            <a:r>
              <a:rPr lang="en-US" dirty="0"/>
              <a:t>Academy For transformational and Change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0878FD5D-2A35-C23E-1FD3-38C675F05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18" y="4502491"/>
            <a:ext cx="200025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517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30449-3CDA-9A8C-B6EF-3DC1693F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Future Focus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99DAF-FA2B-FE5A-3D39-510CB25D7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In FY’2025 Credible Messengers will focus on helping youth and families achieve the following outcomes:  </a:t>
            </a:r>
          </a:p>
          <a:p>
            <a:r>
              <a:rPr lang="en-US" sz="2000" dirty="0"/>
              <a:t>Education </a:t>
            </a:r>
          </a:p>
          <a:p>
            <a:r>
              <a:rPr lang="en-US" sz="2000" dirty="0"/>
              <a:t>Employment </a:t>
            </a:r>
          </a:p>
          <a:p>
            <a:r>
              <a:rPr lang="en-US" sz="2000" dirty="0"/>
              <a:t>Stable Living Arrangements</a:t>
            </a:r>
          </a:p>
          <a:p>
            <a:r>
              <a:rPr lang="en-US" sz="2000" dirty="0"/>
              <a:t>Addressing Mental Health</a:t>
            </a:r>
          </a:p>
          <a:p>
            <a:r>
              <a:rPr lang="en-US" sz="2000" dirty="0"/>
              <a:t>Substance Abuse</a:t>
            </a:r>
          </a:p>
          <a:p>
            <a:r>
              <a:rPr lang="en-US" dirty="0"/>
              <a:t>Social Well-being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5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3B920-6FCA-0A9E-4646-216E4925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PROGRAM OVERVIEW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44C79-77C4-8FE7-E4FA-E1332DA3A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Credible Messengers Hired to Work with Youth</a:t>
            </a:r>
          </a:p>
          <a:p>
            <a:r>
              <a:rPr lang="en-US" sz="2000" dirty="0"/>
              <a:t>Restorative Justice </a:t>
            </a:r>
          </a:p>
          <a:p>
            <a:r>
              <a:rPr lang="en-US" sz="2000" dirty="0"/>
              <a:t>Economic and educational opportunities and capacity building for community organizations </a:t>
            </a:r>
          </a:p>
          <a:p>
            <a:r>
              <a:rPr lang="en-US" sz="2000" dirty="0"/>
              <a:t>Safe Spaces in Neighborhoods with Positive Youth Development Activities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533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995CB-D1C0-CD34-8162-7EEF960C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PROGRAM STRUCTURE 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83A441-6EF1-C007-1190-55A8011A2D95}"/>
              </a:ext>
            </a:extLst>
          </p:cNvPr>
          <p:cNvSpPr/>
          <p:nvPr/>
        </p:nvSpPr>
        <p:spPr>
          <a:xfrm>
            <a:off x="3254496" y="3267392"/>
            <a:ext cx="2093976" cy="11338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Project Coordinator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9E9D9-E4EF-3E34-0B61-5E62612D7778}"/>
              </a:ext>
            </a:extLst>
          </p:cNvPr>
          <p:cNvSpPr/>
          <p:nvPr/>
        </p:nvSpPr>
        <p:spPr>
          <a:xfrm>
            <a:off x="2807470" y="5004753"/>
            <a:ext cx="2017508" cy="11338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Credible Messenger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3EFBA6-9ADD-804A-FA34-47B486564E23}"/>
              </a:ext>
            </a:extLst>
          </p:cNvPr>
          <p:cNvSpPr/>
          <p:nvPr/>
        </p:nvSpPr>
        <p:spPr>
          <a:xfrm>
            <a:off x="6568706" y="5004753"/>
            <a:ext cx="2093971" cy="11338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Credible Messenger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819D3F4-5796-30F1-D231-BC74DC81B914}"/>
              </a:ext>
            </a:extLst>
          </p:cNvPr>
          <p:cNvCxnSpPr>
            <a:cxnSpLocks/>
          </p:cNvCxnSpPr>
          <p:nvPr/>
        </p:nvCxnSpPr>
        <p:spPr>
          <a:xfrm>
            <a:off x="2807470" y="1708340"/>
            <a:ext cx="59377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A72D0E5-2CCA-DA5A-1478-987D6AEDCD21}"/>
              </a:ext>
            </a:extLst>
          </p:cNvPr>
          <p:cNvCxnSpPr>
            <a:cxnSpLocks/>
          </p:cNvCxnSpPr>
          <p:nvPr/>
        </p:nvCxnSpPr>
        <p:spPr>
          <a:xfrm>
            <a:off x="5668022" y="1818068"/>
            <a:ext cx="0" cy="3753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ABACCA-02A6-CB18-6173-1C5EDEDED1AD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4801873" y="5571681"/>
            <a:ext cx="17668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4A07014-D661-4CC5-8739-DB0CB9A3D3EA}"/>
              </a:ext>
            </a:extLst>
          </p:cNvPr>
          <p:cNvCxnSpPr>
            <a:cxnSpLocks/>
          </p:cNvCxnSpPr>
          <p:nvPr/>
        </p:nvCxnSpPr>
        <p:spPr>
          <a:xfrm>
            <a:off x="5073662" y="3834320"/>
            <a:ext cx="594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DC708DB-87BE-FA64-A85F-2DF97CAA471D}"/>
              </a:ext>
            </a:extLst>
          </p:cNvPr>
          <p:cNvSpPr/>
          <p:nvPr/>
        </p:nvSpPr>
        <p:spPr>
          <a:xfrm>
            <a:off x="4621034" y="1600200"/>
            <a:ext cx="2093976" cy="11338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Credible Messenger Provider</a:t>
            </a:r>
          </a:p>
        </p:txBody>
      </p:sp>
    </p:spTree>
    <p:extLst>
      <p:ext uri="{BB962C8B-B14F-4D97-AF65-F5344CB8AC3E}">
        <p14:creationId xmlns:p14="http://schemas.microsoft.com/office/powerpoint/2010/main" val="384804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FEA71-B9EA-9E94-A92D-99277D6D3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Executive Coaching and Program Design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057C7-FA6B-F2DC-355A-BBFEE881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Team Assessment: $3,500</a:t>
            </a:r>
          </a:p>
          <a:p>
            <a:r>
              <a:rPr lang="en-US" dirty="0"/>
              <a:t>Executive Coaching Workshop: $20,000 ($5,000 per session)</a:t>
            </a:r>
          </a:p>
          <a:p>
            <a:r>
              <a:rPr lang="en-US" dirty="0"/>
              <a:t>Academy Completion and Reassessment: $2,500</a:t>
            </a:r>
          </a:p>
          <a:p>
            <a:r>
              <a:rPr lang="en-US" dirty="0"/>
              <a:t>Monthly Coaching and Accountability Sessions over six months: $3,000</a:t>
            </a:r>
          </a:p>
          <a:p>
            <a:r>
              <a:rPr lang="en-US" dirty="0"/>
              <a:t>Program Advancement Lab: $4,500</a:t>
            </a:r>
          </a:p>
          <a:p>
            <a:r>
              <a:rPr lang="en-US" dirty="0"/>
              <a:t>Administrative Support and Resources: $3,500</a:t>
            </a:r>
          </a:p>
          <a:p>
            <a:r>
              <a:rPr lang="en-US" dirty="0"/>
              <a:t>Certification and Program outcomes (total costs): $37,000</a:t>
            </a:r>
          </a:p>
        </p:txBody>
      </p:sp>
    </p:spTree>
    <p:extLst>
      <p:ext uri="{BB962C8B-B14F-4D97-AF65-F5344CB8AC3E}">
        <p14:creationId xmlns:p14="http://schemas.microsoft.com/office/powerpoint/2010/main" val="2765897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FD5C-A8D6-7E74-E10E-DAFD40B05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926080"/>
            <a:ext cx="8825658" cy="1229509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8164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6BF19-32C3-043D-148B-F9F12C5DB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Scott County </a:t>
            </a:r>
            <a:r>
              <a:rPr lang="en-US" dirty="0" err="1"/>
              <a:t>Decategorization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3B0F-0DE3-CE31-90A3-D105487D9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Scott County </a:t>
            </a:r>
            <a:r>
              <a:rPr lang="en-US" sz="2400" b="1" dirty="0" err="1"/>
              <a:t>Decategorization</a:t>
            </a:r>
            <a:r>
              <a:rPr lang="en-US" sz="2400" b="1" dirty="0">
                <a:latin typeface="+mj-lt"/>
              </a:rPr>
              <a:t> Project</a:t>
            </a:r>
          </a:p>
          <a:p>
            <a:pPr marL="0" indent="0">
              <a:buNone/>
            </a:pPr>
            <a:r>
              <a:rPr lang="en-US" dirty="0">
                <a:effectLst/>
                <a:ea typeface="Calibri" panose="020F0502020204030204" pitchFamily="34" charset="0"/>
              </a:rPr>
              <a:t>The Scott County </a:t>
            </a:r>
            <a:r>
              <a:rPr lang="en-US" dirty="0" err="1">
                <a:effectLst/>
                <a:ea typeface="Calibri" panose="020F0502020204030204" pitchFamily="34" charset="0"/>
              </a:rPr>
              <a:t>Decategorization</a:t>
            </a:r>
            <a:r>
              <a:rPr lang="en-US" dirty="0">
                <a:effectLst/>
                <a:ea typeface="Calibri" panose="020F0502020204030204" pitchFamily="34" charset="0"/>
              </a:rPr>
              <a:t> Project is a 28E governmental entity providing services as Scott County Kids. The governing board for Scott County </a:t>
            </a:r>
            <a:r>
              <a:rPr lang="en-US" dirty="0" err="1">
                <a:effectLst/>
                <a:ea typeface="Calibri" panose="020F0502020204030204" pitchFamily="34" charset="0"/>
              </a:rPr>
              <a:t>Decategorization</a:t>
            </a:r>
            <a:r>
              <a:rPr lang="en-US" dirty="0">
                <a:effectLst/>
                <a:ea typeface="Calibri" panose="020F0502020204030204" pitchFamily="34" charset="0"/>
              </a:rPr>
              <a:t> governs both the 28E Agency and the </a:t>
            </a:r>
            <a:r>
              <a:rPr lang="en-US" dirty="0" err="1">
                <a:effectLst/>
                <a:ea typeface="Calibri" panose="020F0502020204030204" pitchFamily="34" charset="0"/>
              </a:rPr>
              <a:t>Decategorization</a:t>
            </a:r>
            <a:r>
              <a:rPr lang="en-US" dirty="0">
                <a:effectLst/>
                <a:ea typeface="Calibri" panose="020F0502020204030204" pitchFamily="34" charset="0"/>
              </a:rPr>
              <a:t> projects. Scott County Kids supports internal and external child focused community programming.</a:t>
            </a:r>
            <a:endParaRPr lang="en-US" dirty="0"/>
          </a:p>
          <a:p>
            <a:pPr marL="0" indent="0">
              <a:buNone/>
            </a:pPr>
            <a:r>
              <a:rPr lang="en-US" sz="2400" b="1" dirty="0">
                <a:effectLst/>
                <a:ea typeface="Times New Roman" panose="02020603050405020304" pitchFamily="18" charset="0"/>
              </a:rPr>
              <a:t>RFP Purpose</a:t>
            </a:r>
          </a:p>
          <a:p>
            <a:pPr marL="0" indent="0"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The purpose of this RFP is to solicit proposals that will enable the Department of Health and Human Services (Agency), Juvenile Court Services, and the Scott County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Decategorization</a:t>
            </a:r>
            <a:r>
              <a:rPr lang="en-US" dirty="0">
                <a:effectLst/>
                <a:ea typeface="Times New Roman" panose="02020603050405020304" pitchFamily="18" charset="0"/>
              </a:rPr>
              <a:t> Board to select the most qualified contractor to provide the Academy for Transformational Change's Credible Mentoring Program (ATC) in the 7th Judicial District. 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0880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5723-FC42-5210-19EC-BFD131149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Programming</a:t>
            </a:r>
          </a:p>
        </p:txBody>
      </p:sp>
      <p:sp>
        <p:nvSpPr>
          <p:cNvPr id="4" name="Arrow: Chevron 3">
            <a:extLst>
              <a:ext uri="{FF2B5EF4-FFF2-40B4-BE49-F238E27FC236}">
                <a16:creationId xmlns:a16="http://schemas.microsoft.com/office/drawing/2014/main" id="{2918BE4B-A48C-FE3E-9B03-8CD7D7AD5060}"/>
              </a:ext>
            </a:extLst>
          </p:cNvPr>
          <p:cNvSpPr/>
          <p:nvPr/>
        </p:nvSpPr>
        <p:spPr>
          <a:xfrm rot="5400000">
            <a:off x="1287183" y="2414016"/>
            <a:ext cx="1271016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4B9A0-3C16-8C5E-D66A-1C10697BE53E}"/>
              </a:ext>
            </a:extLst>
          </p:cNvPr>
          <p:cNvSpPr txBox="1"/>
          <p:nvPr/>
        </p:nvSpPr>
        <p:spPr>
          <a:xfrm>
            <a:off x="1465491" y="277977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1</a:t>
            </a: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34ADF2A8-B80B-2D40-EF59-21C99EBFE1FE}"/>
              </a:ext>
            </a:extLst>
          </p:cNvPr>
          <p:cNvSpPr/>
          <p:nvPr/>
        </p:nvSpPr>
        <p:spPr>
          <a:xfrm rot="5400000">
            <a:off x="1291755" y="3730987"/>
            <a:ext cx="1261872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Chevron 8">
            <a:extLst>
              <a:ext uri="{FF2B5EF4-FFF2-40B4-BE49-F238E27FC236}">
                <a16:creationId xmlns:a16="http://schemas.microsoft.com/office/drawing/2014/main" id="{48DF7EC0-32F8-AC2B-A851-CDA12612E476}"/>
              </a:ext>
            </a:extLst>
          </p:cNvPr>
          <p:cNvSpPr/>
          <p:nvPr/>
        </p:nvSpPr>
        <p:spPr>
          <a:xfrm rot="5400000">
            <a:off x="1291755" y="4942332"/>
            <a:ext cx="1261872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823AD9-93D0-D6D1-2497-E9CA4ED77340}"/>
              </a:ext>
            </a:extLst>
          </p:cNvPr>
          <p:cNvSpPr txBox="1"/>
          <p:nvPr/>
        </p:nvSpPr>
        <p:spPr>
          <a:xfrm>
            <a:off x="1773642" y="4082633"/>
            <a:ext cx="42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2B429-CAFB-99EE-5BFF-7212095AC367}"/>
              </a:ext>
            </a:extLst>
          </p:cNvPr>
          <p:cNvSpPr txBox="1"/>
          <p:nvPr/>
        </p:nvSpPr>
        <p:spPr>
          <a:xfrm>
            <a:off x="1749384" y="5293978"/>
            <a:ext cx="474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3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6B8542-2F7C-A641-875D-D7BC4456830F}"/>
              </a:ext>
            </a:extLst>
          </p:cNvPr>
          <p:cNvGrpSpPr/>
          <p:nvPr/>
        </p:nvGrpSpPr>
        <p:grpSpPr>
          <a:xfrm>
            <a:off x="2320455" y="2176272"/>
            <a:ext cx="7020408" cy="910549"/>
            <a:chOff x="980592" y="0"/>
            <a:chExt cx="7020408" cy="910549"/>
          </a:xfrm>
        </p:grpSpPr>
        <p:sp>
          <p:nvSpPr>
            <p:cNvPr id="13" name="Rectangle: Top Corners Rounded 12">
              <a:extLst>
                <a:ext uri="{FF2B5EF4-FFF2-40B4-BE49-F238E27FC236}">
                  <a16:creationId xmlns:a16="http://schemas.microsoft.com/office/drawing/2014/main" id="{AD6F9A30-5981-2735-7185-83633F8B94FA}"/>
                </a:ext>
              </a:extLst>
            </p:cNvPr>
            <p:cNvSpPr/>
            <p:nvPr/>
          </p:nvSpPr>
          <p:spPr>
            <a:xfrm rot="5400000">
              <a:off x="4035521" y="-3054929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: Top Corners Rounded 4">
              <a:extLst>
                <a:ext uri="{FF2B5EF4-FFF2-40B4-BE49-F238E27FC236}">
                  <a16:creationId xmlns:a16="http://schemas.microsoft.com/office/drawing/2014/main" id="{2DB284B9-4397-28BC-5768-AD52EBB54113}"/>
                </a:ext>
              </a:extLst>
            </p:cNvPr>
            <p:cNvSpPr txBox="1"/>
            <p:nvPr/>
          </p:nvSpPr>
          <p:spPr>
            <a:xfrm>
              <a:off x="980592" y="44449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kern="1200" dirty="0"/>
                <a:t>Connect youth to services, supports, and resources that help them reach their goals and developmental milestones;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B00DD64-52D9-5B51-1EBD-8438D414A624}"/>
              </a:ext>
            </a:extLst>
          </p:cNvPr>
          <p:cNvGrpSpPr/>
          <p:nvPr/>
        </p:nvGrpSpPr>
        <p:grpSpPr>
          <a:xfrm>
            <a:off x="2334603" y="3502129"/>
            <a:ext cx="7020408" cy="910549"/>
            <a:chOff x="980592" y="1204577"/>
            <a:chExt cx="7020408" cy="910549"/>
          </a:xfrm>
        </p:grpSpPr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55621B6D-ED04-5DC6-56EC-BF926DDE2D16}"/>
                </a:ext>
              </a:extLst>
            </p:cNvPr>
            <p:cNvSpPr/>
            <p:nvPr/>
          </p:nvSpPr>
          <p:spPr>
            <a:xfrm rot="5400000">
              <a:off x="4035521" y="-1850352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-6164083"/>
                <a:satOff val="6281"/>
                <a:lumOff val="-117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: Top Corners Rounded 4">
              <a:extLst>
                <a:ext uri="{FF2B5EF4-FFF2-40B4-BE49-F238E27FC236}">
                  <a16:creationId xmlns:a16="http://schemas.microsoft.com/office/drawing/2014/main" id="{E80559E9-8213-CB5D-DB5D-C710CB8A8642}"/>
                </a:ext>
              </a:extLst>
            </p:cNvPr>
            <p:cNvSpPr txBox="1"/>
            <p:nvPr/>
          </p:nvSpPr>
          <p:spPr>
            <a:xfrm>
              <a:off x="980592" y="1249026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Engage youth in positive, developmentally appropriate, and structured activities that complement and enhance </a:t>
              </a:r>
              <a:r>
                <a:rPr lang="en-US" sz="1600" dirty="0"/>
                <a:t>JCS</a:t>
              </a:r>
              <a:r>
                <a:rPr lang="en-US" sz="1600" kern="1200" dirty="0"/>
                <a:t> approach for the care and supervision of young people to enhance public safety; and 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04B5F19-5D7F-C79B-E8AD-F219A63E751F}"/>
              </a:ext>
            </a:extLst>
          </p:cNvPr>
          <p:cNvGrpSpPr/>
          <p:nvPr/>
        </p:nvGrpSpPr>
        <p:grpSpPr>
          <a:xfrm>
            <a:off x="2334602" y="4724207"/>
            <a:ext cx="7020408" cy="910549"/>
            <a:chOff x="980592" y="2438404"/>
            <a:chExt cx="7020408" cy="910549"/>
          </a:xfrm>
        </p:grpSpPr>
        <p:sp>
          <p:nvSpPr>
            <p:cNvPr id="22" name="Rectangle: Top Corners Rounded 21">
              <a:extLst>
                <a:ext uri="{FF2B5EF4-FFF2-40B4-BE49-F238E27FC236}">
                  <a16:creationId xmlns:a16="http://schemas.microsoft.com/office/drawing/2014/main" id="{C2A06906-83E1-70BE-0075-A57E35065480}"/>
                </a:ext>
              </a:extLst>
            </p:cNvPr>
            <p:cNvSpPr/>
            <p:nvPr/>
          </p:nvSpPr>
          <p:spPr>
            <a:xfrm rot="5400000">
              <a:off x="4035521" y="-616525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-12328166"/>
                <a:satOff val="12562"/>
                <a:lumOff val="-235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: Top Corners Rounded 4">
              <a:extLst>
                <a:ext uri="{FF2B5EF4-FFF2-40B4-BE49-F238E27FC236}">
                  <a16:creationId xmlns:a16="http://schemas.microsoft.com/office/drawing/2014/main" id="{70C4853C-B3DF-E7B8-CA91-BE1191081BE3}"/>
                </a:ext>
              </a:extLst>
            </p:cNvPr>
            <p:cNvSpPr txBox="1"/>
            <p:nvPr/>
          </p:nvSpPr>
          <p:spPr>
            <a:xfrm>
              <a:off x="980592" y="2482853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Invest directly in local organizational and human resources that are accessible and dedicated to strengthening young people and their families to create safer and stronger communities in the long-term.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686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31F65-C309-B69E-6EC3-6EF54ABF3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Credible Messenger: </a:t>
            </a:r>
            <a:br>
              <a:rPr lang="en-US" dirty="0"/>
            </a:br>
            <a:r>
              <a:rPr lang="en-US" dirty="0"/>
              <a:t>The Answer is in the Community</a:t>
            </a:r>
          </a:p>
        </p:txBody>
      </p:sp>
      <p:sp>
        <p:nvSpPr>
          <p:cNvPr id="21" name="Arrow: Chevron 20">
            <a:extLst>
              <a:ext uri="{FF2B5EF4-FFF2-40B4-BE49-F238E27FC236}">
                <a16:creationId xmlns:a16="http://schemas.microsoft.com/office/drawing/2014/main" id="{B2CEF6C8-AEEF-7940-6CD1-6846FB428982}"/>
              </a:ext>
            </a:extLst>
          </p:cNvPr>
          <p:cNvSpPr/>
          <p:nvPr/>
        </p:nvSpPr>
        <p:spPr>
          <a:xfrm rot="5400000">
            <a:off x="1287183" y="2414016"/>
            <a:ext cx="1271016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FD400C2-0D25-89BC-066A-1C8B17DCAA85}"/>
              </a:ext>
            </a:extLst>
          </p:cNvPr>
          <p:cNvSpPr txBox="1"/>
          <p:nvPr/>
        </p:nvSpPr>
        <p:spPr>
          <a:xfrm>
            <a:off x="1465491" y="277977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1</a:t>
            </a:r>
          </a:p>
        </p:txBody>
      </p:sp>
      <p:sp>
        <p:nvSpPr>
          <p:cNvPr id="23" name="Arrow: Chevron 22">
            <a:extLst>
              <a:ext uri="{FF2B5EF4-FFF2-40B4-BE49-F238E27FC236}">
                <a16:creationId xmlns:a16="http://schemas.microsoft.com/office/drawing/2014/main" id="{EBA86B85-1A44-ADB6-8DC3-B64EB54615DB}"/>
              </a:ext>
            </a:extLst>
          </p:cNvPr>
          <p:cNvSpPr/>
          <p:nvPr/>
        </p:nvSpPr>
        <p:spPr>
          <a:xfrm rot="5400000">
            <a:off x="1291755" y="3730987"/>
            <a:ext cx="1261872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9E2F194A-740B-FE0E-A996-736E314EB320}"/>
              </a:ext>
            </a:extLst>
          </p:cNvPr>
          <p:cNvSpPr/>
          <p:nvPr/>
        </p:nvSpPr>
        <p:spPr>
          <a:xfrm rot="5400000">
            <a:off x="1291755" y="4942332"/>
            <a:ext cx="1261872" cy="795528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BEB361-F9E2-59C1-8078-67619BDBCBC2}"/>
              </a:ext>
            </a:extLst>
          </p:cNvPr>
          <p:cNvSpPr txBox="1"/>
          <p:nvPr/>
        </p:nvSpPr>
        <p:spPr>
          <a:xfrm>
            <a:off x="1773642" y="4082633"/>
            <a:ext cx="42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D9C1AF-CBA1-250B-7977-D296C0945CE9}"/>
              </a:ext>
            </a:extLst>
          </p:cNvPr>
          <p:cNvSpPr txBox="1"/>
          <p:nvPr/>
        </p:nvSpPr>
        <p:spPr>
          <a:xfrm>
            <a:off x="1749384" y="5293978"/>
            <a:ext cx="474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3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800F83D-EA7D-CC9B-F9F1-4BD851485DB0}"/>
              </a:ext>
            </a:extLst>
          </p:cNvPr>
          <p:cNvGrpSpPr/>
          <p:nvPr/>
        </p:nvGrpSpPr>
        <p:grpSpPr>
          <a:xfrm>
            <a:off x="2320455" y="2176272"/>
            <a:ext cx="7020408" cy="910549"/>
            <a:chOff x="980592" y="0"/>
            <a:chExt cx="7020408" cy="910549"/>
          </a:xfrm>
        </p:grpSpPr>
        <p:sp>
          <p:nvSpPr>
            <p:cNvPr id="28" name="Rectangle: Top Corners Rounded 27">
              <a:extLst>
                <a:ext uri="{FF2B5EF4-FFF2-40B4-BE49-F238E27FC236}">
                  <a16:creationId xmlns:a16="http://schemas.microsoft.com/office/drawing/2014/main" id="{E0E33580-7D4D-02E0-F20C-9D26BF205804}"/>
                </a:ext>
              </a:extLst>
            </p:cNvPr>
            <p:cNvSpPr/>
            <p:nvPr/>
          </p:nvSpPr>
          <p:spPr>
            <a:xfrm rot="5400000">
              <a:off x="4035521" y="-3054929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: Top Corners Rounded 4">
              <a:extLst>
                <a:ext uri="{FF2B5EF4-FFF2-40B4-BE49-F238E27FC236}">
                  <a16:creationId xmlns:a16="http://schemas.microsoft.com/office/drawing/2014/main" id="{FB4DB52A-4D05-77A4-CA9A-F4F4A8C74C6A}"/>
                </a:ext>
              </a:extLst>
            </p:cNvPr>
            <p:cNvSpPr txBox="1"/>
            <p:nvPr/>
          </p:nvSpPr>
          <p:spPr>
            <a:xfrm>
              <a:off x="980592" y="44449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lvl="0"/>
              <a:r>
                <a:rPr lang="en-US" dirty="0"/>
                <a:t>Connects young people to </a:t>
              </a:r>
              <a:r>
                <a:rPr lang="en-US" dirty="0">
                  <a:solidFill>
                    <a:srgbClr val="FF0000"/>
                  </a:solidFill>
                </a:rPr>
                <a:t>caring adults </a:t>
              </a:r>
              <a:r>
                <a:rPr lang="en-US" dirty="0"/>
                <a:t>and resources in their home communities;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792E44F-F16B-E79E-DA69-D01AF3E5D1E5}"/>
              </a:ext>
            </a:extLst>
          </p:cNvPr>
          <p:cNvGrpSpPr/>
          <p:nvPr/>
        </p:nvGrpSpPr>
        <p:grpSpPr>
          <a:xfrm>
            <a:off x="2334603" y="3502129"/>
            <a:ext cx="7020408" cy="910549"/>
            <a:chOff x="980592" y="1204577"/>
            <a:chExt cx="7020408" cy="910549"/>
          </a:xfrm>
        </p:grpSpPr>
        <p:sp>
          <p:nvSpPr>
            <p:cNvPr id="31" name="Rectangle: Top Corners Rounded 30">
              <a:extLst>
                <a:ext uri="{FF2B5EF4-FFF2-40B4-BE49-F238E27FC236}">
                  <a16:creationId xmlns:a16="http://schemas.microsoft.com/office/drawing/2014/main" id="{A0709298-8BED-0E34-6230-30C5E789BFB5}"/>
                </a:ext>
              </a:extLst>
            </p:cNvPr>
            <p:cNvSpPr/>
            <p:nvPr/>
          </p:nvSpPr>
          <p:spPr>
            <a:xfrm rot="5400000">
              <a:off x="4035521" y="-1850352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-6164083"/>
                <a:satOff val="6281"/>
                <a:lumOff val="-117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: Top Corners Rounded 4">
              <a:extLst>
                <a:ext uri="{FF2B5EF4-FFF2-40B4-BE49-F238E27FC236}">
                  <a16:creationId xmlns:a16="http://schemas.microsoft.com/office/drawing/2014/main" id="{9A147D6F-9E7E-1CBF-9DF9-64F607C40A01}"/>
                </a:ext>
              </a:extLst>
            </p:cNvPr>
            <p:cNvSpPr txBox="1"/>
            <p:nvPr/>
          </p:nvSpPr>
          <p:spPr>
            <a:xfrm>
              <a:off x="980592" y="1249026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lvl="0"/>
              <a:r>
                <a:rPr lang="en-US" sz="1600" dirty="0">
                  <a:solidFill>
                    <a:srgbClr val="FF0000"/>
                  </a:solidFill>
                </a:rPr>
                <a:t>Engages</a:t>
              </a:r>
              <a:r>
                <a:rPr lang="en-US" sz="1600" dirty="0"/>
                <a:t> families and </a:t>
              </a:r>
              <a:r>
                <a:rPr lang="en-US" sz="1600" dirty="0">
                  <a:solidFill>
                    <a:srgbClr val="FF0000"/>
                  </a:solidFill>
                </a:rPr>
                <a:t>communities</a:t>
              </a:r>
              <a:r>
                <a:rPr lang="en-US" sz="1600" dirty="0"/>
                <a:t> in efforts to </a:t>
              </a:r>
              <a:r>
                <a:rPr lang="en-US" sz="1600" dirty="0">
                  <a:solidFill>
                    <a:srgbClr val="FF0000"/>
                  </a:solidFill>
                </a:rPr>
                <a:t>support</a:t>
              </a:r>
              <a:r>
                <a:rPr lang="en-US" sz="1600" dirty="0"/>
                <a:t> JCS youth; and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D890723-6AE7-DF44-BCC4-9041215233D2}"/>
              </a:ext>
            </a:extLst>
          </p:cNvPr>
          <p:cNvGrpSpPr/>
          <p:nvPr/>
        </p:nvGrpSpPr>
        <p:grpSpPr>
          <a:xfrm>
            <a:off x="2334602" y="4724207"/>
            <a:ext cx="7020408" cy="910549"/>
            <a:chOff x="980592" y="2438404"/>
            <a:chExt cx="7020408" cy="910549"/>
          </a:xfrm>
        </p:grpSpPr>
        <p:sp>
          <p:nvSpPr>
            <p:cNvPr id="34" name="Rectangle: Top Corners Rounded 33">
              <a:extLst>
                <a:ext uri="{FF2B5EF4-FFF2-40B4-BE49-F238E27FC236}">
                  <a16:creationId xmlns:a16="http://schemas.microsoft.com/office/drawing/2014/main" id="{DB8E4D40-9CB0-A9DE-2881-110A29756AA8}"/>
                </a:ext>
              </a:extLst>
            </p:cNvPr>
            <p:cNvSpPr/>
            <p:nvPr/>
          </p:nvSpPr>
          <p:spPr>
            <a:xfrm rot="5400000">
              <a:off x="4035521" y="-616525"/>
              <a:ext cx="910549" cy="7020408"/>
            </a:xfrm>
            <a:prstGeom prst="round2SameRect">
              <a:avLst/>
            </a:prstGeom>
          </p:spPr>
          <p:style>
            <a:lnRef idx="2">
              <a:schemeClr val="accent3">
                <a:hueOff val="-12328166"/>
                <a:satOff val="12562"/>
                <a:lumOff val="-235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: Top Corners Rounded 4">
              <a:extLst>
                <a:ext uri="{FF2B5EF4-FFF2-40B4-BE49-F238E27FC236}">
                  <a16:creationId xmlns:a16="http://schemas.microsoft.com/office/drawing/2014/main" id="{35ECC124-00C3-AE22-85B9-DA6BD24A4623}"/>
                </a:ext>
              </a:extLst>
            </p:cNvPr>
            <p:cNvSpPr txBox="1"/>
            <p:nvPr/>
          </p:nvSpPr>
          <p:spPr>
            <a:xfrm>
              <a:off x="980592" y="2482853"/>
              <a:ext cx="6975959" cy="821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2065" rIns="12065" bIns="12065" numCol="1" spcCol="1270" anchor="ctr" anchorCtr="0">
              <a:noAutofit/>
            </a:bodyPr>
            <a:lstStyle/>
            <a:p>
              <a:pPr lvl="0"/>
              <a:r>
                <a:rPr lang="en-US" sz="1600" dirty="0"/>
                <a:t>Invests in </a:t>
              </a:r>
              <a:r>
                <a:rPr lang="en-US" sz="1600" dirty="0">
                  <a:solidFill>
                    <a:srgbClr val="FF0000"/>
                  </a:solidFill>
                </a:rPr>
                <a:t>neighborhood-based</a:t>
              </a:r>
              <a:r>
                <a:rPr lang="en-US" sz="1600" dirty="0"/>
                <a:t> resources where JCS youth and families live.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166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48ED-5BFC-8236-366D-3030E9476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Credible Messengers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AB014-4EDE-AF24-BC81-1C40A0B92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Credible Messenger Mentoring for youth in the juvenile justice system is a transformative process through which individuals from similar backgrounds, including men and women who themselves may have been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FFFF00"/>
                </a:solidFill>
              </a:rPr>
              <a:t>justice</a:t>
            </a:r>
            <a:r>
              <a:rPr lang="en-US" sz="2400" b="1" dirty="0"/>
              <a:t>-</a:t>
            </a:r>
            <a:r>
              <a:rPr lang="en-US" sz="2400" b="1" dirty="0">
                <a:solidFill>
                  <a:srgbClr val="FFFF00"/>
                </a:solidFill>
              </a:rPr>
              <a:t>involved</a:t>
            </a:r>
            <a:r>
              <a:rPr lang="en-US" sz="2400" dirty="0"/>
              <a:t>, engage youth in structured and intentional </a:t>
            </a:r>
            <a:r>
              <a:rPr lang="en-US" sz="2400" b="1" dirty="0">
                <a:solidFill>
                  <a:srgbClr val="FFFF00"/>
                </a:solidFill>
              </a:rPr>
              <a:t>relationships</a:t>
            </a:r>
            <a:r>
              <a:rPr lang="en-US" sz="2400" dirty="0"/>
              <a:t> that help them change their attitudes,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FFFF00"/>
                </a:solidFill>
              </a:rPr>
              <a:t>beliefs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/>
              <a:t>and actions.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31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9A6C1-271A-BAAA-AF0A-D660C2919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Who is a CREDIBLE MESSENGER?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B85EC-D3F4-BD57-7FCF-7B1A1C63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Credible Messengers are able to connect with the at-risk population of youth because they: </a:t>
            </a:r>
          </a:p>
          <a:p>
            <a:r>
              <a:rPr lang="en-US" sz="2000" dirty="0"/>
              <a:t>Come from the same communities </a:t>
            </a:r>
          </a:p>
          <a:p>
            <a:r>
              <a:rPr lang="en-US" sz="2000" dirty="0"/>
              <a:t>Have successfully transformed from their experience </a:t>
            </a:r>
          </a:p>
          <a:p>
            <a:r>
              <a:rPr lang="en-US" sz="2000" dirty="0"/>
              <a:t>Demonstrate integrity and transformation </a:t>
            </a:r>
          </a:p>
          <a:p>
            <a:r>
              <a:rPr lang="en-US" sz="2000" dirty="0"/>
              <a:t>Are skilled, trained or interested in mentoring young people from diverse backgrounds </a:t>
            </a:r>
          </a:p>
          <a:p>
            <a:r>
              <a:rPr lang="en-US" dirty="0"/>
              <a:t>H</a:t>
            </a:r>
            <a:r>
              <a:rPr lang="en-US" sz="2000" dirty="0"/>
              <a:t>ave been involved in the justice system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8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2491-2B31-C3C9-D53F-FA0750430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WHO CREDIBLE MESSENGERS MENTOR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B4744-844A-3E73-6017-1A415748B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Credible Messengers are needed for youth who fit the following profile: </a:t>
            </a:r>
          </a:p>
          <a:p>
            <a:r>
              <a:rPr lang="en-US" sz="2000" dirty="0"/>
              <a:t>Involved in the justice system </a:t>
            </a:r>
          </a:p>
          <a:p>
            <a:r>
              <a:rPr lang="en-US" sz="2000" dirty="0"/>
              <a:t>Disconnected from positive supports </a:t>
            </a:r>
          </a:p>
          <a:p>
            <a:r>
              <a:rPr lang="en-US" sz="2000" dirty="0"/>
              <a:t>Beyond the reach of traditional social services </a:t>
            </a:r>
          </a:p>
          <a:p>
            <a:r>
              <a:rPr lang="en-US" sz="2000" dirty="0"/>
              <a:t>Resistant to Change </a:t>
            </a:r>
          </a:p>
          <a:p>
            <a:r>
              <a:rPr lang="en-US" sz="2000" dirty="0"/>
              <a:t>Crew-involved </a:t>
            </a:r>
          </a:p>
          <a:p>
            <a:r>
              <a:rPr lang="en-US" sz="2000" dirty="0"/>
              <a:t>High-risk </a:t>
            </a:r>
          </a:p>
          <a:p>
            <a:r>
              <a:rPr lang="en-US" sz="2000" dirty="0"/>
              <a:t>Involved in gun violence </a:t>
            </a:r>
          </a:p>
          <a:p>
            <a:r>
              <a:rPr lang="en-US" sz="2000" dirty="0"/>
              <a:t>In need of additional support 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64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48F37-25B2-ACE7-B30D-F7CE3B8C7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SCREENING and SELECTION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756F-33AF-50DC-4BB8-4CD707E92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Hiring Credible Messengers requires evaluating an individual's experience, skills and strengths. Selection may include: </a:t>
            </a:r>
          </a:p>
          <a:p>
            <a:r>
              <a:rPr lang="en-US" dirty="0"/>
              <a:t>Background check </a:t>
            </a:r>
          </a:p>
          <a:p>
            <a:r>
              <a:rPr lang="en-US" dirty="0"/>
              <a:t>Recommendations from community insiders </a:t>
            </a:r>
          </a:p>
          <a:p>
            <a:r>
              <a:rPr lang="en-US" dirty="0"/>
              <a:t>Evidence of impact on young people </a:t>
            </a:r>
          </a:p>
          <a:p>
            <a:r>
              <a:rPr lang="en-US" dirty="0"/>
              <a:t>Ability to work in teams and a teachable spirit </a:t>
            </a:r>
          </a:p>
          <a:p>
            <a:r>
              <a:rPr lang="en-US" dirty="0"/>
              <a:t>Evidence of positive and pro-social peers and mentors </a:t>
            </a:r>
          </a:p>
          <a:p>
            <a:r>
              <a:rPr lang="en-US" dirty="0"/>
              <a:t>Current and past involvement with at-risk or justice involved youth </a:t>
            </a:r>
          </a:p>
          <a:p>
            <a:r>
              <a:rPr lang="en-US" dirty="0"/>
              <a:t>Capacity to serve diverse population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073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95BF9-144E-838D-8164-B8965F18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TRAINING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FD743-87EE-6669-894F-51807B2B5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Credible Messengers will go through pre-service training in the following areas: </a:t>
            </a:r>
          </a:p>
          <a:p>
            <a:r>
              <a:rPr lang="en-US" sz="2000" dirty="0"/>
              <a:t>Basics of Mentoring </a:t>
            </a:r>
          </a:p>
          <a:p>
            <a:r>
              <a:rPr lang="en-US" sz="2000" dirty="0"/>
              <a:t>Cognitive-Behavioral Interventions </a:t>
            </a:r>
          </a:p>
          <a:p>
            <a:r>
              <a:rPr lang="en-US" sz="2000" dirty="0"/>
              <a:t>Restorative Justice &amp; Peacemaking Circles </a:t>
            </a:r>
          </a:p>
          <a:p>
            <a:r>
              <a:rPr lang="en-US" sz="2000" dirty="0"/>
              <a:t>Group Facilitation </a:t>
            </a:r>
          </a:p>
          <a:p>
            <a:r>
              <a:rPr lang="en-US" sz="2000" dirty="0"/>
              <a:t>Boundaries, Professionalism &amp; Self Care </a:t>
            </a:r>
          </a:p>
          <a:p>
            <a:r>
              <a:rPr lang="en-US" sz="2000" dirty="0"/>
              <a:t>Crisis Intervention </a:t>
            </a:r>
          </a:p>
          <a:p>
            <a:r>
              <a:rPr lang="en-US" sz="2000" dirty="0"/>
              <a:t>Cultural Competency </a:t>
            </a:r>
          </a:p>
          <a:p>
            <a:r>
              <a:rPr lang="en-US" dirty="0"/>
              <a:t>Social Capital Building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505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ustom 1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FFFF00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FFFF00"/>
      </a:accent6>
      <a:hlink>
        <a:srgbClr val="FFFF00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11591</TotalTime>
  <Words>656</Words>
  <Application>Microsoft Office PowerPoint</Application>
  <PresentationFormat>Widescreen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Calibri</vt:lpstr>
      <vt:lpstr>Century Gothic</vt:lpstr>
      <vt:lpstr>Times New Roman</vt:lpstr>
      <vt:lpstr>Wingdings 3</vt:lpstr>
      <vt:lpstr>Ion</vt:lpstr>
      <vt:lpstr>Scott County Credible Messengers Initiative</vt:lpstr>
      <vt:lpstr>Scott County Decategorization</vt:lpstr>
      <vt:lpstr>Community Programming</vt:lpstr>
      <vt:lpstr>Credible Messenger:  The Answer is in the Community</vt:lpstr>
      <vt:lpstr>Credible Messengers Definition</vt:lpstr>
      <vt:lpstr>Who is a CREDIBLE MESSENGER? </vt:lpstr>
      <vt:lpstr>WHO CREDIBLE MESSENGERS MENTOR </vt:lpstr>
      <vt:lpstr>SCREENING and SELECTION </vt:lpstr>
      <vt:lpstr>TRAINING</vt:lpstr>
      <vt:lpstr>Future Focus</vt:lpstr>
      <vt:lpstr>PROGRAM OVERVIEW </vt:lpstr>
      <vt:lpstr>PROGRAM STRUCTURE </vt:lpstr>
      <vt:lpstr>Executive Coaching and Program Design  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Leeper, Katelyn</dc:creator>
  <cp:lastModifiedBy>Huntington, Amy [HHS]</cp:lastModifiedBy>
  <cp:revision>5</cp:revision>
  <dcterms:created xsi:type="dcterms:W3CDTF">2024-11-18T16:53:33Z</dcterms:created>
  <dcterms:modified xsi:type="dcterms:W3CDTF">2024-12-09T13:54:56Z</dcterms:modified>
</cp:coreProperties>
</file>