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notesSlides/notesSlide7.xml" ContentType="application/vnd.openxmlformats-officedocument.presentationml.notesSlide+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ppt/tags/tag17.xml" ContentType="application/vnd.openxmlformats-officedocument.presentationml.tags+xml"/>
  <Override PartName="/ppt/notesSlides/notesSlide11.xml" ContentType="application/vnd.openxmlformats-officedocument.presentationml.notesSlide+xml"/>
  <Override PartName="/ppt/tags/tag18.xml" ContentType="application/vnd.openxmlformats-officedocument.presentationml.tags+xml"/>
  <Override PartName="/ppt/notesSlides/notesSlide12.xml" ContentType="application/vnd.openxmlformats-officedocument.presentationml.notesSlide+xml"/>
  <Override PartName="/ppt/tags/tag19.xml" ContentType="application/vnd.openxmlformats-officedocument.presentationml.tags+xml"/>
  <Override PartName="/ppt/notesSlides/notesSlide13.xml" ContentType="application/vnd.openxmlformats-officedocument.presentationml.notesSlide+xml"/>
  <Override PartName="/ppt/tags/tag20.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3" r:id="rId1"/>
  </p:sldMasterIdLst>
  <p:notesMasterIdLst>
    <p:notesMasterId r:id="rId22"/>
  </p:notesMasterIdLst>
  <p:sldIdLst>
    <p:sldId id="256" r:id="rId2"/>
    <p:sldId id="257" r:id="rId3"/>
    <p:sldId id="259" r:id="rId4"/>
    <p:sldId id="260" r:id="rId5"/>
    <p:sldId id="261" r:id="rId6"/>
    <p:sldId id="262" r:id="rId7"/>
    <p:sldId id="263" r:id="rId8"/>
    <p:sldId id="264" r:id="rId9"/>
    <p:sldId id="265" r:id="rId10"/>
    <p:sldId id="276" r:id="rId11"/>
    <p:sldId id="266" r:id="rId12"/>
    <p:sldId id="267" r:id="rId13"/>
    <p:sldId id="268" r:id="rId14"/>
    <p:sldId id="269" r:id="rId15"/>
    <p:sldId id="270" r:id="rId16"/>
    <p:sldId id="272" r:id="rId17"/>
    <p:sldId id="271" r:id="rId18"/>
    <p:sldId id="273" r:id="rId19"/>
    <p:sldId id="274" r:id="rId20"/>
    <p:sldId id="275" r:id="rId21"/>
  </p:sldIdLst>
  <p:sldSz cx="9144000" cy="5143500" type="screen16x9"/>
  <p:notesSz cx="6858000" cy="9144000"/>
  <p:custDataLst>
    <p:tags r:id="rId2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3" d="100"/>
          <a:sy n="143" d="100"/>
        </p:scale>
        <p:origin x="68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5136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34877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980540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66738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7426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a5997673eb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a5997673eb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b="1" i="1">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97576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52752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62715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5714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0696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0093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684484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AS Master - Cover"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561650" y="1933875"/>
            <a:ext cx="6910800" cy="18798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8706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3" name="Google Shape;13;p2"/>
          <p:cNvSpPr/>
          <p:nvPr/>
        </p:nvSpPr>
        <p:spPr>
          <a:xfrm>
            <a:off x="676955" y="0"/>
            <a:ext cx="705000" cy="5143500"/>
          </a:xfrm>
          <a:prstGeom prst="rect">
            <a:avLst/>
          </a:prstGeom>
          <a:solidFill>
            <a:srgbClr val="155996"/>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0624" y="0"/>
            <a:ext cx="1209300" cy="5143500"/>
          </a:xfrm>
          <a:prstGeom prst="rect">
            <a:avLst/>
          </a:prstGeom>
          <a:solidFill>
            <a:srgbClr val="F7CB4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 name="Google Shape;15;p2"/>
          <p:cNvPicPr preferRelativeResize="0"/>
          <p:nvPr/>
        </p:nvPicPr>
        <p:blipFill>
          <a:blip r:embed="rId2">
            <a:alphaModFix/>
          </a:blip>
          <a:stretch>
            <a:fillRect/>
          </a:stretch>
        </p:blipFill>
        <p:spPr>
          <a:xfrm>
            <a:off x="558426" y="236275"/>
            <a:ext cx="3343900" cy="139272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8"/>
        <p:cNvGrpSpPr/>
        <p:nvPr/>
      </p:nvGrpSpPr>
      <p:grpSpPr>
        <a:xfrm>
          <a:off x="0" y="0"/>
          <a:ext cx="0" cy="0"/>
          <a:chOff x="0" y="0"/>
          <a:chExt cx="0" cy="0"/>
        </a:xfrm>
      </p:grpSpPr>
      <p:sp>
        <p:nvSpPr>
          <p:cNvPr id="59" name="Google Shape;59;p11"/>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0" name="Google Shape;60;p11"/>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61" name="Google Shape;61;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2"/>
        <p:cNvGrpSpPr/>
        <p:nvPr/>
      </p:nvGrpSpPr>
      <p:grpSpPr>
        <a:xfrm>
          <a:off x="0" y="0"/>
          <a:ext cx="0" cy="0"/>
          <a:chOff x="0" y="0"/>
          <a:chExt cx="0" cy="0"/>
        </a:xfrm>
      </p:grpSpPr>
      <p:sp>
        <p:nvSpPr>
          <p:cNvPr id="63" name="Google Shape;63;p12"/>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64" name="Google Shape;6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
        <p:cNvGrpSpPr/>
        <p:nvPr/>
      </p:nvGrpSpPr>
      <p:grpSpPr>
        <a:xfrm>
          <a:off x="0" y="0"/>
          <a:ext cx="0" cy="0"/>
          <a:chOff x="0" y="0"/>
          <a:chExt cx="0" cy="0"/>
        </a:xfrm>
      </p:grpSpPr>
      <p:sp>
        <p:nvSpPr>
          <p:cNvPr id="66" name="Google Shape;6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3"/>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8" name="Google Shape;68;p13"/>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9" name="Google Shape;69;p13"/>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70" name="Google Shape;70;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1"/>
        <p:cNvGrpSpPr/>
        <p:nvPr/>
      </p:nvGrpSpPr>
      <p:grpSpPr>
        <a:xfrm>
          <a:off x="0" y="0"/>
          <a:ext cx="0" cy="0"/>
          <a:chOff x="0" y="0"/>
          <a:chExt cx="0" cy="0"/>
        </a:xfrm>
      </p:grpSpPr>
      <p:sp>
        <p:nvSpPr>
          <p:cNvPr id="72" name="Google Shape;72;p14"/>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73" name="Google Shape;73;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74"/>
        <p:cNvGrpSpPr/>
        <p:nvPr/>
      </p:nvGrpSpPr>
      <p:grpSpPr>
        <a:xfrm>
          <a:off x="0" y="0"/>
          <a:ext cx="0" cy="0"/>
          <a:chOff x="0" y="0"/>
          <a:chExt cx="0" cy="0"/>
        </a:xfrm>
      </p:grpSpPr>
      <p:sp>
        <p:nvSpPr>
          <p:cNvPr id="75" name="Google Shape;75;p15"/>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76" name="Google Shape;76;p15"/>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77" name="Google Shape;77;p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8"/>
        <p:cNvGrpSpPr/>
        <p:nvPr/>
      </p:nvGrpSpPr>
      <p:grpSpPr>
        <a:xfrm>
          <a:off x="0" y="0"/>
          <a:ext cx="0" cy="0"/>
          <a:chOff x="0" y="0"/>
          <a:chExt cx="0" cy="0"/>
        </a:xfrm>
      </p:grpSpPr>
      <p:sp>
        <p:nvSpPr>
          <p:cNvPr id="79" name="Google Shape;79;p1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AS Template" type="secHead">
  <p:cSld name="SECTION_HEADER">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9" name="Google Shape;19;p3"/>
          <p:cNvSpPr/>
          <p:nvPr/>
        </p:nvSpPr>
        <p:spPr>
          <a:xfrm>
            <a:off x="676955" y="0"/>
            <a:ext cx="705000" cy="5143500"/>
          </a:xfrm>
          <a:prstGeom prst="rect">
            <a:avLst/>
          </a:prstGeom>
          <a:solidFill>
            <a:srgbClr val="155996"/>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30624" y="0"/>
            <a:ext cx="1209300" cy="5143500"/>
          </a:xfrm>
          <a:prstGeom prst="rect">
            <a:avLst/>
          </a:prstGeom>
          <a:solidFill>
            <a:srgbClr val="F7CB4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 name="Google Shape;21;p3"/>
          <p:cNvPicPr preferRelativeResize="0"/>
          <p:nvPr/>
        </p:nvPicPr>
        <p:blipFill>
          <a:blip r:embed="rId2">
            <a:alphaModFix/>
          </a:blip>
          <a:stretch>
            <a:fillRect/>
          </a:stretch>
        </p:blipFill>
        <p:spPr>
          <a:xfrm>
            <a:off x="844560" y="4153325"/>
            <a:ext cx="1879574" cy="78282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AS Template 1">
  <p:cSld name="SECTION_HEADER_1">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25" name="Google Shape;25;p4"/>
          <p:cNvSpPr/>
          <p:nvPr/>
        </p:nvSpPr>
        <p:spPr>
          <a:xfrm>
            <a:off x="676955" y="0"/>
            <a:ext cx="705000" cy="5143500"/>
          </a:xfrm>
          <a:prstGeom prst="rect">
            <a:avLst/>
          </a:prstGeom>
          <a:solidFill>
            <a:srgbClr val="155996"/>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4"/>
          <p:cNvSpPr/>
          <p:nvPr/>
        </p:nvSpPr>
        <p:spPr>
          <a:xfrm>
            <a:off x="-30624" y="0"/>
            <a:ext cx="1209300" cy="5143500"/>
          </a:xfrm>
          <a:prstGeom prst="rect">
            <a:avLst/>
          </a:prstGeom>
          <a:solidFill>
            <a:srgbClr val="F7CB4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7" name="Google Shape;27;p4"/>
          <p:cNvPicPr preferRelativeResize="0"/>
          <p:nvPr/>
        </p:nvPicPr>
        <p:blipFill>
          <a:blip r:embed="rId2">
            <a:alphaModFix/>
          </a:blip>
          <a:stretch>
            <a:fillRect/>
          </a:stretch>
        </p:blipFill>
        <p:spPr>
          <a:xfrm>
            <a:off x="233694" y="3713882"/>
            <a:ext cx="705000" cy="121631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AS Template 1 1" userDrawn="1">
  <p:cSld name="SECTION_HEADER_1_1">
    <p:spTree>
      <p:nvGrpSpPr>
        <p:cNvPr id="1" name="Shape 28"/>
        <p:cNvGrpSpPr/>
        <p:nvPr/>
      </p:nvGrpSpPr>
      <p:grpSpPr>
        <a:xfrm>
          <a:off x="0" y="0"/>
          <a:ext cx="0" cy="0"/>
          <a:chOff x="0" y="0"/>
          <a:chExt cx="0" cy="0"/>
        </a:xfrm>
      </p:grpSpPr>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1" name="Google Shape;31;p5"/>
          <p:cNvSpPr/>
          <p:nvPr/>
        </p:nvSpPr>
        <p:spPr>
          <a:xfrm>
            <a:off x="676955" y="0"/>
            <a:ext cx="705000" cy="5143500"/>
          </a:xfrm>
          <a:prstGeom prst="rect">
            <a:avLst/>
          </a:prstGeom>
          <a:solidFill>
            <a:srgbClr val="155996"/>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5"/>
          <p:cNvSpPr/>
          <p:nvPr/>
        </p:nvSpPr>
        <p:spPr>
          <a:xfrm>
            <a:off x="-30624" y="0"/>
            <a:ext cx="1209300" cy="5143500"/>
          </a:xfrm>
          <a:prstGeom prst="rect">
            <a:avLst/>
          </a:prstGeom>
          <a:solidFill>
            <a:srgbClr val="F7CB4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3" name="Google Shape;33;p5"/>
          <p:cNvPicPr preferRelativeResize="0"/>
          <p:nvPr/>
        </p:nvPicPr>
        <p:blipFill>
          <a:blip r:embed="rId3">
            <a:alphaModFix/>
          </a:blip>
          <a:stretch>
            <a:fillRect/>
          </a:stretch>
        </p:blipFill>
        <p:spPr>
          <a:xfrm>
            <a:off x="275332" y="4081000"/>
            <a:ext cx="640463" cy="841800"/>
          </a:xfrm>
          <a:prstGeom prst="rect">
            <a:avLst/>
          </a:prstGeom>
          <a:noFill/>
          <a:ln>
            <a:noFill/>
          </a:ln>
        </p:spPr>
      </p:pic>
      <p:sp>
        <p:nvSpPr>
          <p:cNvPr id="3" name="Title 2">
            <a:extLst>
              <a:ext uri="{FF2B5EF4-FFF2-40B4-BE49-F238E27FC236}">
                <a16:creationId xmlns:a16="http://schemas.microsoft.com/office/drawing/2014/main" id="{5C99F049-1000-4966-AADA-9860A37633AF}"/>
              </a:ext>
            </a:extLst>
          </p:cNvPr>
          <p:cNvSpPr>
            <a:spLocks noGrp="1"/>
          </p:cNvSpPr>
          <p:nvPr>
            <p:ph type="title"/>
          </p:nvPr>
        </p:nvSpPr>
        <p:spPr>
          <a:xfrm>
            <a:off x="1381954" y="445025"/>
            <a:ext cx="7450345" cy="572700"/>
          </a:xfrm>
        </p:spPr>
        <p:txBody>
          <a:bodyPr/>
          <a:lstStyle/>
          <a:p>
            <a:r>
              <a:rPr lang="en-US" dirty="0"/>
              <a:t>Click to edit Master title style</a:t>
            </a:r>
          </a:p>
        </p:txBody>
      </p:sp>
      <p:sp>
        <p:nvSpPr>
          <p:cNvPr id="9" name="Content Placeholder 2">
            <a:extLst>
              <a:ext uri="{FF2B5EF4-FFF2-40B4-BE49-F238E27FC236}">
                <a16:creationId xmlns:a16="http://schemas.microsoft.com/office/drawing/2014/main" id="{18ECAD85-AD2C-4D35-B6BF-43D7A62C3586}"/>
              </a:ext>
            </a:extLst>
          </p:cNvPr>
          <p:cNvSpPr>
            <a:spLocks noGrp="1"/>
          </p:cNvSpPr>
          <p:nvPr>
            <p:ph idx="1"/>
          </p:nvPr>
        </p:nvSpPr>
        <p:spPr>
          <a:xfrm>
            <a:off x="1465966" y="1176044"/>
            <a:ext cx="7366333" cy="388077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AS Template 1 1 1">
  <p:cSld name="SECTION_HEADER_1_1_1">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6" name="Google Shape;36;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37" name="Google Shape;37;p6"/>
          <p:cNvSpPr/>
          <p:nvPr/>
        </p:nvSpPr>
        <p:spPr>
          <a:xfrm>
            <a:off x="656680" y="0"/>
            <a:ext cx="705000" cy="5143500"/>
          </a:xfrm>
          <a:prstGeom prst="rect">
            <a:avLst/>
          </a:prstGeom>
          <a:solidFill>
            <a:srgbClr val="155996"/>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6"/>
          <p:cNvSpPr/>
          <p:nvPr/>
        </p:nvSpPr>
        <p:spPr>
          <a:xfrm>
            <a:off x="-30624" y="0"/>
            <a:ext cx="1209300" cy="5143500"/>
          </a:xfrm>
          <a:prstGeom prst="rect">
            <a:avLst/>
          </a:prstGeom>
          <a:solidFill>
            <a:srgbClr val="F7CB4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9" name="Google Shape;39;p6"/>
          <p:cNvPicPr preferRelativeResize="0"/>
          <p:nvPr/>
        </p:nvPicPr>
        <p:blipFill>
          <a:blip r:embed="rId2">
            <a:alphaModFix/>
          </a:blip>
          <a:stretch>
            <a:fillRect/>
          </a:stretch>
        </p:blipFill>
        <p:spPr>
          <a:xfrm>
            <a:off x="218985" y="3991925"/>
            <a:ext cx="705000" cy="922975"/>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DAS Template 1 1 1 1">
  <p:cSld name="SECTION_HEADER_1_1_1_1">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42" name="Google Shape;4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
        <p:nvSpPr>
          <p:cNvPr id="43" name="Google Shape;43;p7"/>
          <p:cNvSpPr/>
          <p:nvPr/>
        </p:nvSpPr>
        <p:spPr>
          <a:xfrm>
            <a:off x="656680" y="0"/>
            <a:ext cx="705000" cy="5143500"/>
          </a:xfrm>
          <a:prstGeom prst="rect">
            <a:avLst/>
          </a:prstGeom>
          <a:solidFill>
            <a:srgbClr val="155996"/>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7"/>
          <p:cNvSpPr/>
          <p:nvPr/>
        </p:nvSpPr>
        <p:spPr>
          <a:xfrm>
            <a:off x="-30624" y="0"/>
            <a:ext cx="1209300" cy="5143500"/>
          </a:xfrm>
          <a:prstGeom prst="rect">
            <a:avLst/>
          </a:prstGeom>
          <a:solidFill>
            <a:srgbClr val="F7CB4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5" name="Google Shape;45;p7"/>
          <p:cNvPicPr preferRelativeResize="0"/>
          <p:nvPr/>
        </p:nvPicPr>
        <p:blipFill>
          <a:blip r:embed="rId2">
            <a:alphaModFix/>
          </a:blip>
          <a:stretch>
            <a:fillRect/>
          </a:stretch>
        </p:blipFill>
        <p:spPr>
          <a:xfrm>
            <a:off x="227935" y="4308903"/>
            <a:ext cx="705000" cy="635983"/>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8" name="Google Shape;48;p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9" name="Google Shape;49;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2" name="Google Shape;52;p9"/>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53" name="Google Shape;53;p9"/>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54" name="Google Shape;54;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5"/>
        <p:cNvGrpSpPr/>
        <p:nvPr/>
      </p:nvGrpSpPr>
      <p:grpSpPr>
        <a:xfrm>
          <a:off x="0" y="0"/>
          <a:ext cx="0" cy="0"/>
          <a:chOff x="0" y="0"/>
          <a:chExt cx="0" cy="0"/>
        </a:xfrm>
      </p:grpSpPr>
      <p:sp>
        <p:nvSpPr>
          <p:cNvPr id="56" name="Google Shape;56;p1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7" name="Google Shape;57;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14.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hyperlink" Target="mailto:David.Kundid@iowa.gov" TargetMode="External"/><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hyperlink" Target="https://bids.sciquest.com/apps/Router/PublicEvent?CustomerOrg=DASIowa" TargetMode="Externa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7"/>
          <p:cNvSpPr txBox="1">
            <a:spLocks noGrp="1"/>
          </p:cNvSpPr>
          <p:nvPr>
            <p:ph type="ctrTitle"/>
          </p:nvPr>
        </p:nvSpPr>
        <p:spPr>
          <a:xfrm>
            <a:off x="1561650" y="1933875"/>
            <a:ext cx="7145100" cy="187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200" b="1" dirty="0">
                <a:solidFill>
                  <a:srgbClr val="155996"/>
                </a:solidFill>
                <a:latin typeface="Calibri"/>
                <a:ea typeface="Calibri"/>
                <a:cs typeface="Calibri"/>
                <a:sym typeface="Calibri"/>
              </a:rPr>
              <a:t>RFP0223005113 Tires, Tubes, &amp; Services</a:t>
            </a:r>
            <a:endParaRPr sz="3200" b="1" dirty="0">
              <a:solidFill>
                <a:srgbClr val="155996"/>
              </a:solidFill>
              <a:latin typeface="Calibri"/>
              <a:ea typeface="Calibri"/>
              <a:cs typeface="Calibri"/>
              <a:sym typeface="Calibri"/>
            </a:endParaRPr>
          </a:p>
        </p:txBody>
      </p:sp>
      <p:sp>
        <p:nvSpPr>
          <p:cNvPr id="85" name="Google Shape;85;p17"/>
          <p:cNvSpPr txBox="1">
            <a:spLocks noGrp="1"/>
          </p:cNvSpPr>
          <p:nvPr>
            <p:ph type="subTitle" idx="1"/>
          </p:nvPr>
        </p:nvSpPr>
        <p:spPr>
          <a:xfrm>
            <a:off x="1501400" y="3565825"/>
            <a:ext cx="73308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solidFill>
                  <a:srgbClr val="000000"/>
                </a:solidFill>
                <a:latin typeface="Calibri"/>
                <a:ea typeface="Calibri"/>
                <a:cs typeface="Calibri"/>
                <a:sym typeface="Calibri"/>
              </a:rPr>
              <a:t>Lead State: Iowa</a:t>
            </a:r>
            <a:endParaRPr sz="2400" dirty="0">
              <a:solidFill>
                <a:srgbClr val="000000"/>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03 – RFP Evaluation Plan</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828262"/>
            <a:ext cx="7366333" cy="4228556"/>
          </a:xfrm>
        </p:spPr>
        <p:txBody>
          <a:bodyPr/>
          <a:lstStyle/>
          <a:p>
            <a:pPr>
              <a:lnSpc>
                <a:spcPct val="100000"/>
              </a:lnSpc>
            </a:pPr>
            <a:r>
              <a:rPr lang="en-US" dirty="0"/>
              <a:t>Cost Proposal</a:t>
            </a:r>
          </a:p>
          <a:p>
            <a:pPr lvl="1">
              <a:lnSpc>
                <a:spcPct val="100000"/>
              </a:lnSpc>
              <a:spcBef>
                <a:spcPts val="0"/>
              </a:spcBef>
            </a:pPr>
            <a:endParaRPr lang="en-US" dirty="0"/>
          </a:p>
          <a:p>
            <a:pPr lvl="1">
              <a:lnSpc>
                <a:spcPct val="100000"/>
              </a:lnSpc>
              <a:spcBef>
                <a:spcPts val="0"/>
              </a:spcBef>
            </a:pPr>
            <a:r>
              <a:rPr lang="en-US" dirty="0"/>
              <a:t>Total possible points is 300</a:t>
            </a:r>
          </a:p>
          <a:p>
            <a:pPr lvl="1">
              <a:lnSpc>
                <a:spcPct val="100000"/>
              </a:lnSpc>
              <a:spcBef>
                <a:spcPts val="0"/>
              </a:spcBef>
            </a:pPr>
            <a:endParaRPr lang="en-US" dirty="0"/>
          </a:p>
          <a:p>
            <a:pPr lvl="1">
              <a:lnSpc>
                <a:spcPct val="100000"/>
              </a:lnSpc>
              <a:spcBef>
                <a:spcPts val="0"/>
              </a:spcBef>
            </a:pPr>
            <a:r>
              <a:rPr lang="en-US" dirty="0"/>
              <a:t>Market Basket Categories</a:t>
            </a:r>
          </a:p>
          <a:p>
            <a:pPr lvl="2">
              <a:lnSpc>
                <a:spcPct val="100000"/>
              </a:lnSpc>
              <a:spcBef>
                <a:spcPts val="0"/>
              </a:spcBef>
            </a:pPr>
            <a:r>
              <a:rPr lang="en-US" dirty="0"/>
              <a:t>Pursuit and Performance Tires</a:t>
            </a:r>
          </a:p>
          <a:p>
            <a:pPr lvl="2">
              <a:lnSpc>
                <a:spcPct val="100000"/>
              </a:lnSpc>
              <a:spcBef>
                <a:spcPts val="0"/>
              </a:spcBef>
            </a:pPr>
            <a:r>
              <a:rPr lang="en-US" dirty="0"/>
              <a:t>Automobile/Passenger Tires</a:t>
            </a:r>
          </a:p>
          <a:p>
            <a:pPr lvl="2">
              <a:lnSpc>
                <a:spcPct val="100000"/>
              </a:lnSpc>
              <a:spcBef>
                <a:spcPts val="0"/>
              </a:spcBef>
            </a:pPr>
            <a:r>
              <a:rPr lang="en-US" dirty="0"/>
              <a:t>Light Duty Trucks</a:t>
            </a:r>
          </a:p>
          <a:p>
            <a:pPr lvl="2">
              <a:lnSpc>
                <a:spcPct val="100000"/>
              </a:lnSpc>
              <a:spcBef>
                <a:spcPts val="0"/>
              </a:spcBef>
            </a:pPr>
            <a:r>
              <a:rPr lang="en-US" dirty="0"/>
              <a:t>Medium Commercial/Heavy Duty Trucks/Buses</a:t>
            </a:r>
          </a:p>
          <a:p>
            <a:pPr lvl="2">
              <a:lnSpc>
                <a:spcPct val="100000"/>
              </a:lnSpc>
              <a:spcBef>
                <a:spcPts val="0"/>
              </a:spcBef>
            </a:pPr>
            <a:endParaRPr lang="en-US" dirty="0"/>
          </a:p>
          <a:p>
            <a:pPr lvl="1">
              <a:lnSpc>
                <a:spcPct val="100000"/>
              </a:lnSpc>
              <a:spcBef>
                <a:spcPts val="0"/>
              </a:spcBef>
            </a:pPr>
            <a:r>
              <a:rPr lang="en-US" dirty="0"/>
              <a:t>Market Basket for each category shall be ranked from least to most expensive</a:t>
            </a:r>
          </a:p>
          <a:p>
            <a:pPr lvl="1">
              <a:lnSpc>
                <a:spcPct val="100000"/>
              </a:lnSpc>
              <a:spcBef>
                <a:spcPts val="0"/>
              </a:spcBef>
            </a:pPr>
            <a:endParaRPr lang="en-US" dirty="0"/>
          </a:p>
          <a:p>
            <a:pPr lvl="1">
              <a:lnSpc>
                <a:spcPct val="100000"/>
              </a:lnSpc>
              <a:spcBef>
                <a:spcPts val="0"/>
              </a:spcBef>
            </a:pPr>
            <a:r>
              <a:rPr lang="en-US" dirty="0"/>
              <a:t>Least expensive for each category shall receive maximum number of points available</a:t>
            </a:r>
          </a:p>
          <a:p>
            <a:pPr lvl="1">
              <a:lnSpc>
                <a:spcPct val="100000"/>
              </a:lnSpc>
              <a:spcBef>
                <a:spcPts val="0"/>
              </a:spcBef>
            </a:pPr>
            <a:endParaRPr lang="en-US" dirty="0"/>
          </a:p>
          <a:p>
            <a:pPr lvl="1">
              <a:lnSpc>
                <a:spcPct val="100000"/>
              </a:lnSpc>
              <a:spcBef>
                <a:spcPts val="0"/>
              </a:spcBef>
            </a:pPr>
            <a:r>
              <a:rPr lang="en-US" dirty="0"/>
              <a:t>To determine the number of points to be awarded to all other Cost Proposals, the least expensive Cost Proposal will be used in all cases as the numerator.  Each of the other Cost Proposals will be used as the denominator.</a:t>
            </a:r>
          </a:p>
          <a:p>
            <a:pPr lvl="1">
              <a:lnSpc>
                <a:spcPct val="100000"/>
              </a:lnSpc>
              <a:spcBef>
                <a:spcPts val="0"/>
              </a:spcBef>
            </a:pPr>
            <a:endParaRPr lang="en-US" dirty="0"/>
          </a:p>
          <a:p>
            <a:pPr lvl="1">
              <a:lnSpc>
                <a:spcPct val="100000"/>
              </a:lnSpc>
              <a:spcBef>
                <a:spcPts val="0"/>
              </a:spcBef>
            </a:pPr>
            <a:endParaRPr lang="en-US" dirty="0"/>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3663469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03 – RFP Evaluation Plan</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1066800"/>
            <a:ext cx="7366333" cy="3990017"/>
          </a:xfrm>
        </p:spPr>
        <p:txBody>
          <a:bodyPr/>
          <a:lstStyle/>
          <a:p>
            <a:pPr>
              <a:lnSpc>
                <a:spcPct val="100000"/>
              </a:lnSpc>
            </a:pPr>
            <a:r>
              <a:rPr lang="en-US" sz="2000" dirty="0"/>
              <a:t>Award Selection</a:t>
            </a:r>
          </a:p>
          <a:p>
            <a:pPr lvl="1">
              <a:lnSpc>
                <a:spcPct val="100000"/>
              </a:lnSpc>
              <a:spcBef>
                <a:spcPts val="0"/>
              </a:spcBef>
            </a:pPr>
            <a:endParaRPr lang="en-US" dirty="0"/>
          </a:p>
          <a:p>
            <a:pPr lvl="1">
              <a:lnSpc>
                <a:spcPct val="100000"/>
              </a:lnSpc>
              <a:spcBef>
                <a:spcPts val="0"/>
              </a:spcBef>
            </a:pPr>
            <a:r>
              <a:rPr lang="en-US" dirty="0"/>
              <a:t>Multistate Sourcing Team will evaluate which Offerors Proposal shall be awarded</a:t>
            </a:r>
          </a:p>
          <a:p>
            <a:pPr lvl="1">
              <a:lnSpc>
                <a:spcPct val="100000"/>
              </a:lnSpc>
              <a:spcBef>
                <a:spcPts val="0"/>
              </a:spcBef>
            </a:pPr>
            <a:endParaRPr lang="en-US" dirty="0"/>
          </a:p>
          <a:p>
            <a:pPr lvl="1">
              <a:spcBef>
                <a:spcPts val="0"/>
              </a:spcBef>
            </a:pPr>
            <a:r>
              <a:rPr lang="en-US" dirty="0"/>
              <a:t>Lead State presents award recommendations to NASPO ValuePoint Executive Council. Executive Council will review and provide approval</a:t>
            </a:r>
          </a:p>
          <a:p>
            <a:pPr lvl="1">
              <a:spcBef>
                <a:spcPts val="0"/>
              </a:spcBef>
            </a:pPr>
            <a:endParaRPr lang="en-US" dirty="0"/>
          </a:p>
          <a:p>
            <a:pPr lvl="1">
              <a:spcBef>
                <a:spcPts val="0"/>
              </a:spcBef>
            </a:pPr>
            <a:r>
              <a:rPr lang="en-US" dirty="0"/>
              <a:t>Notice of Intent issued to all Offerors by email notification from RFP Contact</a:t>
            </a:r>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25970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04 – RFP Sample Master Agreement</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861392"/>
            <a:ext cx="7366333" cy="4195426"/>
          </a:xfrm>
        </p:spPr>
        <p:txBody>
          <a:bodyPr/>
          <a:lstStyle/>
          <a:p>
            <a:pPr>
              <a:lnSpc>
                <a:spcPct val="100000"/>
              </a:lnSpc>
            </a:pPr>
            <a:r>
              <a:rPr lang="en-US" dirty="0"/>
              <a:t>Initial Term</a:t>
            </a:r>
          </a:p>
          <a:p>
            <a:pPr lvl="1">
              <a:lnSpc>
                <a:spcPct val="100000"/>
              </a:lnSpc>
              <a:spcBef>
                <a:spcPts val="0"/>
              </a:spcBef>
            </a:pPr>
            <a:endParaRPr lang="en-US" dirty="0"/>
          </a:p>
          <a:p>
            <a:pPr lvl="1">
              <a:lnSpc>
                <a:spcPct val="100000"/>
              </a:lnSpc>
              <a:spcBef>
                <a:spcPts val="0"/>
              </a:spcBef>
            </a:pPr>
            <a:r>
              <a:rPr lang="en-US" dirty="0"/>
              <a:t>Three (3) years with three (3) additional one (1) year renewal options</a:t>
            </a:r>
          </a:p>
          <a:p>
            <a:pPr>
              <a:lnSpc>
                <a:spcPct val="100000"/>
              </a:lnSpc>
            </a:pPr>
            <a:endParaRPr lang="en-US" sz="1400" dirty="0"/>
          </a:p>
          <a:p>
            <a:pPr>
              <a:lnSpc>
                <a:spcPct val="100000"/>
              </a:lnSpc>
            </a:pPr>
            <a:r>
              <a:rPr lang="en-US" dirty="0"/>
              <a:t>Pricing</a:t>
            </a:r>
          </a:p>
          <a:p>
            <a:pPr lvl="1">
              <a:lnSpc>
                <a:spcPct val="100000"/>
              </a:lnSpc>
              <a:spcBef>
                <a:spcPts val="0"/>
              </a:spcBef>
            </a:pPr>
            <a:endParaRPr lang="en-US" dirty="0"/>
          </a:p>
          <a:p>
            <a:pPr lvl="1">
              <a:lnSpc>
                <a:spcPct val="100000"/>
              </a:lnSpc>
              <a:spcBef>
                <a:spcPts val="0"/>
              </a:spcBef>
            </a:pPr>
            <a:r>
              <a:rPr lang="en-US" dirty="0"/>
              <a:t>All prices &amp; rates guaranteed for a six (6) month term </a:t>
            </a:r>
          </a:p>
          <a:p>
            <a:pPr lvl="1">
              <a:lnSpc>
                <a:spcPct val="100000"/>
              </a:lnSpc>
              <a:spcBef>
                <a:spcPts val="0"/>
              </a:spcBef>
            </a:pPr>
            <a:r>
              <a:rPr lang="en-US" dirty="0"/>
              <a:t>Proposal prices &amp; rates shall be guaranteed from 4/1/2024 – 9/30/2024</a:t>
            </a:r>
          </a:p>
          <a:p>
            <a:pPr lvl="1">
              <a:lnSpc>
                <a:spcPct val="100000"/>
              </a:lnSpc>
              <a:spcBef>
                <a:spcPts val="0"/>
              </a:spcBef>
            </a:pPr>
            <a:r>
              <a:rPr lang="en-US" dirty="0"/>
              <a:t>Master Agreement allows for a price increase every six (6) months</a:t>
            </a:r>
          </a:p>
          <a:p>
            <a:pPr lvl="1">
              <a:lnSpc>
                <a:spcPct val="100000"/>
              </a:lnSpc>
              <a:spcBef>
                <a:spcPts val="0"/>
              </a:spcBef>
            </a:pPr>
            <a:endParaRPr lang="en-US" dirty="0"/>
          </a:p>
          <a:p>
            <a:pPr>
              <a:lnSpc>
                <a:spcPct val="100000"/>
              </a:lnSpc>
            </a:pPr>
            <a:r>
              <a:rPr lang="en-US" dirty="0"/>
              <a:t>Payment terms</a:t>
            </a:r>
          </a:p>
          <a:p>
            <a:pPr lvl="1">
              <a:lnSpc>
                <a:spcPct val="100000"/>
              </a:lnSpc>
              <a:spcBef>
                <a:spcPts val="0"/>
              </a:spcBef>
            </a:pPr>
            <a:endParaRPr lang="en-US" dirty="0"/>
          </a:p>
          <a:p>
            <a:pPr lvl="1">
              <a:lnSpc>
                <a:spcPct val="100000"/>
              </a:lnSpc>
              <a:spcBef>
                <a:spcPts val="0"/>
              </a:spcBef>
            </a:pPr>
            <a:r>
              <a:rPr lang="en-US" dirty="0"/>
              <a:t>NET sixty (60) days Per Iowa Code 8A.514</a:t>
            </a:r>
          </a:p>
          <a:p>
            <a:pPr>
              <a:lnSpc>
                <a:spcPct val="100000"/>
              </a:lnSpc>
            </a:pPr>
            <a:endParaRPr lang="en-US" sz="1400" dirty="0"/>
          </a:p>
          <a:p>
            <a:pPr>
              <a:lnSpc>
                <a:spcPct val="100000"/>
              </a:lnSpc>
            </a:pPr>
            <a:r>
              <a:rPr lang="en-US" dirty="0"/>
              <a:t>Participant Participating Addendum</a:t>
            </a:r>
          </a:p>
          <a:p>
            <a:pPr lvl="1">
              <a:lnSpc>
                <a:spcPct val="100000"/>
              </a:lnSpc>
              <a:spcBef>
                <a:spcPts val="0"/>
              </a:spcBef>
            </a:pPr>
            <a:endParaRPr lang="en-US" dirty="0"/>
          </a:p>
          <a:p>
            <a:pPr lvl="1">
              <a:lnSpc>
                <a:spcPct val="100000"/>
              </a:lnSpc>
              <a:spcBef>
                <a:spcPts val="0"/>
              </a:spcBef>
            </a:pPr>
            <a:r>
              <a:rPr lang="en-US" dirty="0"/>
              <a:t>Each participant may propose additional terms &amp; conditions in addition to Master Agreement terms and conditions</a:t>
            </a:r>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3097597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05 – RFP Potential Participation</a:t>
            </a:r>
            <a:endParaRPr lang="en-US" dirty="0">
              <a:solidFill>
                <a:srgbClr val="0070C0"/>
              </a:solidFill>
              <a:latin typeface="Calibri"/>
              <a:ea typeface="Calibri"/>
              <a:cs typeface="Calibri"/>
              <a:sym typeface="Calibri"/>
            </a:endParaRPr>
          </a:p>
        </p:txBody>
      </p:sp>
      <p:pic>
        <p:nvPicPr>
          <p:cNvPr id="5" name="Content Placeholder 6"/>
          <p:cNvPicPr>
            <a:picLocks noGrp="1" noChangeAspect="1"/>
          </p:cNvPicPr>
          <p:nvPr>
            <p:ph idx="1"/>
          </p:nvPr>
        </p:nvPicPr>
        <p:blipFill>
          <a:blip r:embed="rId4"/>
          <a:stretch>
            <a:fillRect/>
          </a:stretch>
        </p:blipFill>
        <p:spPr>
          <a:xfrm>
            <a:off x="2287104" y="1066800"/>
            <a:ext cx="5723904" cy="3863009"/>
          </a:xfrm>
          <a:prstGeom prst="rect">
            <a:avLst/>
          </a:prstGeom>
        </p:spPr>
      </p:pic>
    </p:spTree>
    <p:custDataLst>
      <p:tags r:id="rId1"/>
    </p:custDataLst>
    <p:extLst>
      <p:ext uri="{BB962C8B-B14F-4D97-AF65-F5344CB8AC3E}">
        <p14:creationId xmlns:p14="http://schemas.microsoft.com/office/powerpoint/2010/main" val="35609461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06 – RFP Protest Information</a:t>
            </a:r>
            <a:endParaRPr lang="en-US" dirty="0">
              <a:solidFill>
                <a:srgbClr val="0070C0"/>
              </a:solidFill>
              <a:latin typeface="Calibri"/>
              <a:ea typeface="Calibri"/>
              <a:cs typeface="Calibri"/>
              <a:sym typeface="Calibri"/>
            </a:endParaRPr>
          </a:p>
        </p:txBody>
      </p:sp>
      <p:sp>
        <p:nvSpPr>
          <p:cNvPr id="4" name="Content Placeholder 3"/>
          <p:cNvSpPr>
            <a:spLocks noGrp="1"/>
          </p:cNvSpPr>
          <p:nvPr>
            <p:ph idx="1"/>
          </p:nvPr>
        </p:nvSpPr>
        <p:spPr/>
        <p:txBody>
          <a:bodyPr/>
          <a:lstStyle/>
          <a:p>
            <a:pPr>
              <a:lnSpc>
                <a:spcPct val="100000"/>
              </a:lnSpc>
            </a:pPr>
            <a:r>
              <a:rPr lang="en-US" dirty="0"/>
              <a:t>The notice must be filed within five (5) days of the date of the Notice of Intent to Award issued by the Iowa Department of Administrative Services, exclusive of Saturdays, Sundays, and legal state holidays.</a:t>
            </a:r>
          </a:p>
          <a:p>
            <a:pPr>
              <a:lnSpc>
                <a:spcPct val="100000"/>
              </a:lnSpc>
            </a:pPr>
            <a:endParaRPr lang="en-US" sz="1400" dirty="0"/>
          </a:p>
          <a:p>
            <a:pPr>
              <a:lnSpc>
                <a:spcPct val="100000"/>
              </a:lnSpc>
            </a:pPr>
            <a:r>
              <a:rPr lang="en-US" dirty="0"/>
              <a:t>Email written notice of appeal (in accordance with 11-Chapter 117.20, Iowa Administrative Code) to the Director of the Department of Administrative Services and carbon copy to the to the RFP Contact</a:t>
            </a:r>
          </a:p>
          <a:p>
            <a:endParaRPr lang="en-US" dirty="0"/>
          </a:p>
        </p:txBody>
      </p:sp>
    </p:spTree>
    <p:custDataLst>
      <p:tags r:id="rId1"/>
    </p:custDataLst>
    <p:extLst>
      <p:ext uri="{BB962C8B-B14F-4D97-AF65-F5344CB8AC3E}">
        <p14:creationId xmlns:p14="http://schemas.microsoft.com/office/powerpoint/2010/main" val="3531680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07 – RFP Offeror Information, Acknowledgements, &amp; Certifications</a:t>
            </a:r>
            <a:endParaRPr lang="en-US" dirty="0">
              <a:solidFill>
                <a:srgbClr val="0070C0"/>
              </a:solidFill>
              <a:latin typeface="Calibri"/>
              <a:ea typeface="Calibri"/>
              <a:cs typeface="Calibri"/>
              <a:sym typeface="Calibri"/>
            </a:endParaRPr>
          </a:p>
        </p:txBody>
      </p:sp>
      <p:sp>
        <p:nvSpPr>
          <p:cNvPr id="4" name="Content Placeholder 3"/>
          <p:cNvSpPr>
            <a:spLocks noGrp="1"/>
          </p:cNvSpPr>
          <p:nvPr>
            <p:ph idx="1"/>
          </p:nvPr>
        </p:nvSpPr>
        <p:spPr>
          <a:xfrm>
            <a:off x="1465966" y="1398104"/>
            <a:ext cx="7366333" cy="3658713"/>
          </a:xfrm>
        </p:spPr>
        <p:txBody>
          <a:bodyPr/>
          <a:lstStyle/>
          <a:p>
            <a:pPr>
              <a:lnSpc>
                <a:spcPct val="100000"/>
              </a:lnSpc>
            </a:pPr>
            <a:r>
              <a:rPr lang="en-US" dirty="0"/>
              <a:t>Offeror information</a:t>
            </a:r>
          </a:p>
          <a:p>
            <a:pPr>
              <a:lnSpc>
                <a:spcPct val="100000"/>
              </a:lnSpc>
            </a:pPr>
            <a:endParaRPr lang="en-US" sz="1400" dirty="0"/>
          </a:p>
          <a:p>
            <a:pPr>
              <a:lnSpc>
                <a:spcPct val="100000"/>
              </a:lnSpc>
            </a:pPr>
            <a:r>
              <a:rPr lang="en-US" dirty="0"/>
              <a:t>Business details</a:t>
            </a:r>
          </a:p>
          <a:p>
            <a:pPr>
              <a:lnSpc>
                <a:spcPct val="100000"/>
              </a:lnSpc>
            </a:pPr>
            <a:endParaRPr lang="en-US" sz="1400" dirty="0"/>
          </a:p>
          <a:p>
            <a:pPr>
              <a:lnSpc>
                <a:spcPct val="100000"/>
              </a:lnSpc>
            </a:pPr>
            <a:r>
              <a:rPr lang="en-US" dirty="0"/>
              <a:t>Proposal contact</a:t>
            </a:r>
          </a:p>
          <a:p>
            <a:pPr>
              <a:lnSpc>
                <a:spcPct val="100000"/>
              </a:lnSpc>
            </a:pPr>
            <a:endParaRPr lang="en-US" sz="1400" dirty="0"/>
          </a:p>
          <a:p>
            <a:endParaRPr lang="en-US" dirty="0"/>
          </a:p>
        </p:txBody>
      </p:sp>
    </p:spTree>
    <p:custDataLst>
      <p:tags r:id="rId1"/>
    </p:custDataLst>
    <p:extLst>
      <p:ext uri="{BB962C8B-B14F-4D97-AF65-F5344CB8AC3E}">
        <p14:creationId xmlns:p14="http://schemas.microsoft.com/office/powerpoint/2010/main" val="3332747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08 – RFP Offeror Response Worksheet</a:t>
            </a:r>
            <a:endParaRPr lang="en-US" dirty="0">
              <a:solidFill>
                <a:srgbClr val="0070C0"/>
              </a:solidFill>
              <a:latin typeface="Calibri"/>
              <a:ea typeface="Calibri"/>
              <a:cs typeface="Calibri"/>
              <a:sym typeface="Calibri"/>
            </a:endParaRPr>
          </a:p>
        </p:txBody>
      </p:sp>
      <p:sp>
        <p:nvSpPr>
          <p:cNvPr id="4" name="Content Placeholder 3"/>
          <p:cNvSpPr>
            <a:spLocks noGrp="1"/>
          </p:cNvSpPr>
          <p:nvPr>
            <p:ph idx="1"/>
          </p:nvPr>
        </p:nvSpPr>
        <p:spPr/>
        <p:txBody>
          <a:bodyPr/>
          <a:lstStyle/>
          <a:p>
            <a:r>
              <a:rPr lang="en-US" dirty="0"/>
              <a:t>How to Respond</a:t>
            </a:r>
          </a:p>
          <a:p>
            <a:pPr lvl="1">
              <a:spcBef>
                <a:spcPts val="0"/>
              </a:spcBef>
            </a:pPr>
            <a:r>
              <a:rPr lang="en-US" dirty="0"/>
              <a:t>Clearly mark Solicitation Number RFP0223005113 on all materials</a:t>
            </a:r>
          </a:p>
          <a:p>
            <a:pPr marL="457200" lvl="1" indent="0">
              <a:spcBef>
                <a:spcPts val="0"/>
              </a:spcBef>
              <a:buNone/>
            </a:pPr>
            <a:endParaRPr lang="en-US" dirty="0"/>
          </a:p>
          <a:p>
            <a:pPr lvl="1">
              <a:spcBef>
                <a:spcPts val="0"/>
              </a:spcBef>
            </a:pPr>
            <a:r>
              <a:rPr lang="en-US" dirty="0"/>
              <a:t>08 – Offeror Response Worksheet</a:t>
            </a:r>
          </a:p>
          <a:p>
            <a:pPr lvl="2">
              <a:spcBef>
                <a:spcPts val="0"/>
              </a:spcBef>
            </a:pPr>
            <a:r>
              <a:rPr lang="en-US" dirty="0"/>
              <a:t>Confirm Offeror can meet mandatory minimum requirements in Section 1</a:t>
            </a:r>
          </a:p>
          <a:p>
            <a:pPr lvl="2">
              <a:spcBef>
                <a:spcPts val="0"/>
              </a:spcBef>
            </a:pPr>
            <a:r>
              <a:rPr lang="en-US" dirty="0"/>
              <a:t>Answer the technical questions in Section 2</a:t>
            </a:r>
          </a:p>
          <a:p>
            <a:endParaRPr lang="en-US" dirty="0"/>
          </a:p>
        </p:txBody>
      </p:sp>
    </p:spTree>
    <p:custDataLst>
      <p:tags r:id="rId1"/>
    </p:custDataLst>
    <p:extLst>
      <p:ext uri="{BB962C8B-B14F-4D97-AF65-F5344CB8AC3E}">
        <p14:creationId xmlns:p14="http://schemas.microsoft.com/office/powerpoint/2010/main" val="335682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17</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09 – RFP Cost Proposal</a:t>
            </a:r>
            <a:endParaRPr lang="en-US" dirty="0">
              <a:solidFill>
                <a:srgbClr val="0070C0"/>
              </a:solidFill>
              <a:latin typeface="Calibri"/>
              <a:ea typeface="Calibri"/>
              <a:cs typeface="Calibri"/>
              <a:sym typeface="Calibri"/>
            </a:endParaRPr>
          </a:p>
        </p:txBody>
      </p:sp>
      <p:sp>
        <p:nvSpPr>
          <p:cNvPr id="4" name="Content Placeholder 3"/>
          <p:cNvSpPr>
            <a:spLocks noGrp="1"/>
          </p:cNvSpPr>
          <p:nvPr>
            <p:ph idx="1"/>
          </p:nvPr>
        </p:nvSpPr>
        <p:spPr/>
        <p:txBody>
          <a:bodyPr/>
          <a:lstStyle/>
          <a:p>
            <a:pPr>
              <a:lnSpc>
                <a:spcPct val="100000"/>
              </a:lnSpc>
            </a:pPr>
            <a:r>
              <a:rPr lang="en-US" dirty="0"/>
              <a:t>1. Product Price Discounts</a:t>
            </a:r>
          </a:p>
          <a:p>
            <a:pPr lvl="1">
              <a:lnSpc>
                <a:spcPct val="100000"/>
              </a:lnSpc>
              <a:spcBef>
                <a:spcPts val="0"/>
              </a:spcBef>
            </a:pPr>
            <a:r>
              <a:rPr lang="en-US" dirty="0"/>
              <a:t>Enter percentage off list price for each applicable category</a:t>
            </a:r>
          </a:p>
          <a:p>
            <a:pPr lvl="1">
              <a:lnSpc>
                <a:spcPct val="100000"/>
              </a:lnSpc>
              <a:spcBef>
                <a:spcPts val="0"/>
              </a:spcBef>
            </a:pPr>
            <a:endParaRPr lang="en-US" dirty="0"/>
          </a:p>
          <a:p>
            <a:pPr>
              <a:lnSpc>
                <a:spcPct val="100000"/>
              </a:lnSpc>
            </a:pPr>
            <a:r>
              <a:rPr lang="en-US" dirty="0"/>
              <a:t>2. Service Rates</a:t>
            </a:r>
          </a:p>
          <a:p>
            <a:pPr lvl="1">
              <a:lnSpc>
                <a:spcPct val="100000"/>
              </a:lnSpc>
              <a:spcBef>
                <a:spcPts val="0"/>
              </a:spcBef>
            </a:pPr>
            <a:r>
              <a:rPr lang="en-US" dirty="0"/>
              <a:t>Enter service rate for each applicable category</a:t>
            </a:r>
          </a:p>
          <a:p>
            <a:pPr>
              <a:lnSpc>
                <a:spcPct val="100000"/>
              </a:lnSpc>
            </a:pPr>
            <a:endParaRPr lang="en-US" sz="1400" dirty="0"/>
          </a:p>
          <a:p>
            <a:pPr>
              <a:lnSpc>
                <a:spcPct val="100000"/>
              </a:lnSpc>
            </a:pPr>
            <a:r>
              <a:rPr lang="en-US" dirty="0"/>
              <a:t>3. Market Basket</a:t>
            </a:r>
          </a:p>
          <a:p>
            <a:pPr lvl="1">
              <a:lnSpc>
                <a:spcPct val="100000"/>
              </a:lnSpc>
              <a:spcBef>
                <a:spcPts val="0"/>
              </a:spcBef>
            </a:pPr>
            <a:r>
              <a:rPr lang="en-US" dirty="0"/>
              <a:t>Enter service rate for each applicable category</a:t>
            </a:r>
          </a:p>
          <a:p>
            <a:pPr>
              <a:lnSpc>
                <a:spcPct val="100000"/>
              </a:lnSpc>
            </a:pPr>
            <a:endParaRPr lang="en-US" sz="1400" dirty="0"/>
          </a:p>
          <a:p>
            <a:pPr>
              <a:lnSpc>
                <a:spcPct val="100000"/>
              </a:lnSpc>
            </a:pPr>
            <a:r>
              <a:rPr lang="en-US" dirty="0"/>
              <a:t>4. Multi-State Alignment Hourly</a:t>
            </a:r>
          </a:p>
          <a:p>
            <a:pPr lvl="1">
              <a:lnSpc>
                <a:spcPct val="100000"/>
              </a:lnSpc>
              <a:spcBef>
                <a:spcPts val="0"/>
              </a:spcBef>
            </a:pPr>
            <a:r>
              <a:rPr lang="en-US" dirty="0"/>
              <a:t>Enter fixed hourly labor rate for each state</a:t>
            </a:r>
          </a:p>
          <a:p>
            <a:pPr>
              <a:lnSpc>
                <a:spcPct val="100000"/>
              </a:lnSpc>
            </a:pPr>
            <a:endParaRPr lang="en-US" sz="1400" b="1" dirty="0"/>
          </a:p>
          <a:p>
            <a:pPr>
              <a:lnSpc>
                <a:spcPct val="100000"/>
              </a:lnSpc>
            </a:pPr>
            <a:r>
              <a:rPr lang="en-US" dirty="0"/>
              <a:t>5. Multi-State Tire Disposal</a:t>
            </a:r>
          </a:p>
          <a:p>
            <a:pPr lvl="1">
              <a:lnSpc>
                <a:spcPct val="100000"/>
              </a:lnSpc>
              <a:spcBef>
                <a:spcPts val="0"/>
              </a:spcBef>
            </a:pPr>
            <a:r>
              <a:rPr lang="en-US" dirty="0"/>
              <a:t>Enter tire disposal fee for each state</a:t>
            </a:r>
          </a:p>
          <a:p>
            <a:endParaRPr lang="en-US" dirty="0"/>
          </a:p>
        </p:txBody>
      </p:sp>
    </p:spTree>
    <p:custDataLst>
      <p:tags r:id="rId1"/>
    </p:custDataLst>
    <p:extLst>
      <p:ext uri="{BB962C8B-B14F-4D97-AF65-F5344CB8AC3E}">
        <p14:creationId xmlns:p14="http://schemas.microsoft.com/office/powerpoint/2010/main" val="3948557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10 – RFP Proposed Modifications to Sample Master Agreement</a:t>
            </a:r>
            <a:endParaRPr lang="en-US" dirty="0">
              <a:solidFill>
                <a:srgbClr val="0070C0"/>
              </a:solidFill>
              <a:latin typeface="Calibri"/>
              <a:ea typeface="Calibri"/>
              <a:cs typeface="Calibri"/>
              <a:sym typeface="Calibri"/>
            </a:endParaRPr>
          </a:p>
        </p:txBody>
      </p:sp>
      <p:sp>
        <p:nvSpPr>
          <p:cNvPr id="4" name="Content Placeholder 3"/>
          <p:cNvSpPr>
            <a:spLocks noGrp="1"/>
          </p:cNvSpPr>
          <p:nvPr>
            <p:ph idx="1"/>
          </p:nvPr>
        </p:nvSpPr>
        <p:spPr>
          <a:xfrm>
            <a:off x="1465966" y="1437861"/>
            <a:ext cx="7366333" cy="3618956"/>
          </a:xfrm>
        </p:spPr>
        <p:txBody>
          <a:bodyPr/>
          <a:lstStyle/>
          <a:p>
            <a:r>
              <a:rPr lang="en-US" dirty="0"/>
              <a:t>Offeror may propose modifications to the Sample Master Agreement</a:t>
            </a:r>
          </a:p>
          <a:p>
            <a:endParaRPr lang="en-US" dirty="0"/>
          </a:p>
        </p:txBody>
      </p:sp>
    </p:spTree>
    <p:custDataLst>
      <p:tags r:id="rId1"/>
    </p:custDataLst>
    <p:extLst>
      <p:ext uri="{BB962C8B-B14F-4D97-AF65-F5344CB8AC3E}">
        <p14:creationId xmlns:p14="http://schemas.microsoft.com/office/powerpoint/2010/main" val="3412045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19</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11 – RFP Claim of Business Confidentiality</a:t>
            </a:r>
            <a:endParaRPr lang="en-US" dirty="0">
              <a:solidFill>
                <a:srgbClr val="0070C0"/>
              </a:solidFill>
              <a:latin typeface="Calibri"/>
              <a:ea typeface="Calibri"/>
              <a:cs typeface="Calibri"/>
              <a:sym typeface="Calibri"/>
            </a:endParaRPr>
          </a:p>
        </p:txBody>
      </p:sp>
      <p:sp>
        <p:nvSpPr>
          <p:cNvPr id="4" name="Content Placeholder 3"/>
          <p:cNvSpPr>
            <a:spLocks noGrp="1"/>
          </p:cNvSpPr>
          <p:nvPr>
            <p:ph idx="1"/>
          </p:nvPr>
        </p:nvSpPr>
        <p:spPr>
          <a:xfrm>
            <a:off x="1465966" y="1099930"/>
            <a:ext cx="7366333" cy="3956887"/>
          </a:xfrm>
        </p:spPr>
        <p:txBody>
          <a:bodyPr/>
          <a:lstStyle/>
          <a:p>
            <a:pPr>
              <a:lnSpc>
                <a:spcPct val="100000"/>
              </a:lnSpc>
            </a:pPr>
            <a:r>
              <a:rPr lang="en-US" dirty="0"/>
              <a:t>Offeror shall state if they have confidential, proprietary, or protected information</a:t>
            </a:r>
          </a:p>
          <a:p>
            <a:pPr>
              <a:lnSpc>
                <a:spcPct val="100000"/>
              </a:lnSpc>
            </a:pPr>
            <a:endParaRPr lang="en-US" sz="1400" dirty="0"/>
          </a:p>
          <a:p>
            <a:pPr>
              <a:lnSpc>
                <a:spcPct val="100000"/>
              </a:lnSpc>
            </a:pPr>
            <a:r>
              <a:rPr lang="en-US" dirty="0"/>
              <a:t>Offeror shall submit a Pubic Proposal &amp; Confidential Proposal with their proposal if there is confidential, proprietary, or protected information</a:t>
            </a:r>
          </a:p>
          <a:p>
            <a:endParaRPr lang="en-US" dirty="0"/>
          </a:p>
        </p:txBody>
      </p:sp>
    </p:spTree>
    <p:custDataLst>
      <p:tags r:id="rId1"/>
    </p:custDataLst>
    <p:extLst>
      <p:ext uri="{BB962C8B-B14F-4D97-AF65-F5344CB8AC3E}">
        <p14:creationId xmlns:p14="http://schemas.microsoft.com/office/powerpoint/2010/main" val="174810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p:nvPr/>
        </p:nvSpPr>
        <p:spPr>
          <a:xfrm>
            <a:off x="1633000" y="361400"/>
            <a:ext cx="7062000" cy="558900"/>
          </a:xfrm>
          <a:prstGeom prst="rect">
            <a:avLst/>
          </a:prstGeom>
          <a:noFill/>
          <a:ln>
            <a:noFill/>
          </a:ln>
        </p:spPr>
        <p:txBody>
          <a:bodyPr spcFirstLastPara="1" wrap="square" lIns="91425" tIns="91425" rIns="91425" bIns="91425" anchor="t" anchorCtr="0">
            <a:noAutofit/>
          </a:bodyPr>
          <a:lstStyle/>
          <a:p>
            <a:pPr lvl="0"/>
            <a:r>
              <a:rPr lang="en" sz="3200" b="1" dirty="0">
                <a:solidFill>
                  <a:srgbClr val="155996"/>
                </a:solidFill>
                <a:latin typeface="Calibri"/>
                <a:ea typeface="Calibri"/>
                <a:cs typeface="Calibri"/>
                <a:sym typeface="Calibri"/>
              </a:rPr>
              <a:t>Agenda</a:t>
            </a:r>
            <a:endParaRPr sz="3200" dirty="0">
              <a:solidFill>
                <a:srgbClr val="0070C0"/>
              </a:solidFill>
              <a:latin typeface="Calibri"/>
              <a:ea typeface="Calibri"/>
              <a:cs typeface="Calibri"/>
              <a:sym typeface="Calibri"/>
            </a:endParaRPr>
          </a:p>
        </p:txBody>
      </p:sp>
      <p:sp>
        <p:nvSpPr>
          <p:cNvPr id="91" name="Google Shape;91;p18"/>
          <p:cNvSpPr txBox="1"/>
          <p:nvPr/>
        </p:nvSpPr>
        <p:spPr>
          <a:xfrm>
            <a:off x="1796800" y="993913"/>
            <a:ext cx="6898200" cy="3733655"/>
          </a:xfrm>
          <a:prstGeom prst="rect">
            <a:avLst/>
          </a:prstGeom>
          <a:noFill/>
          <a:ln>
            <a:noFill/>
          </a:ln>
        </p:spPr>
        <p:txBody>
          <a:bodyPr spcFirstLastPara="1" wrap="square" lIns="91425" tIns="91425" rIns="91425" bIns="91425" anchor="t" anchorCtr="0">
            <a:noAutofit/>
          </a:bodyPr>
          <a:lstStyle/>
          <a:p>
            <a:r>
              <a:rPr lang="en-US" sz="1800" b="1" dirty="0"/>
              <a:t>RFP</a:t>
            </a:r>
            <a:r>
              <a:rPr lang="en-US" sz="1800" dirty="0"/>
              <a:t> </a:t>
            </a:r>
            <a:r>
              <a:rPr lang="en-US" sz="1800" b="1" dirty="0"/>
              <a:t>Documents</a:t>
            </a:r>
          </a:p>
          <a:p>
            <a:pPr lvl="1"/>
            <a:endParaRPr lang="en-US" dirty="0"/>
          </a:p>
          <a:p>
            <a:pPr lvl="1"/>
            <a:r>
              <a:rPr lang="en-US" dirty="0"/>
              <a:t>00 – RFP Summary</a:t>
            </a:r>
          </a:p>
          <a:p>
            <a:pPr lvl="1"/>
            <a:r>
              <a:rPr lang="en-US" dirty="0"/>
              <a:t>01 – RFP Terms &amp; Conditions</a:t>
            </a:r>
          </a:p>
          <a:p>
            <a:pPr lvl="1"/>
            <a:r>
              <a:rPr lang="en-US" dirty="0"/>
              <a:t>02 – Scope of Work</a:t>
            </a:r>
          </a:p>
          <a:p>
            <a:pPr lvl="1"/>
            <a:r>
              <a:rPr lang="en-US" dirty="0"/>
              <a:t>03 – RFP Evaluation Plan</a:t>
            </a:r>
          </a:p>
          <a:p>
            <a:pPr lvl="1"/>
            <a:r>
              <a:rPr lang="en-US" dirty="0"/>
              <a:t>04 – Sample Master Agreement</a:t>
            </a:r>
          </a:p>
          <a:p>
            <a:pPr lvl="1"/>
            <a:r>
              <a:rPr lang="en-US" dirty="0"/>
              <a:t>05 – Potential Participating</a:t>
            </a:r>
          </a:p>
          <a:p>
            <a:pPr lvl="1"/>
            <a:r>
              <a:rPr lang="en-US" dirty="0"/>
              <a:t>06 – Protest Information</a:t>
            </a:r>
          </a:p>
          <a:p>
            <a:pPr lvl="1"/>
            <a:r>
              <a:rPr lang="en-US" dirty="0"/>
              <a:t>07 – Offeror Information, Acknowledgements, &amp; Certifications</a:t>
            </a:r>
          </a:p>
          <a:p>
            <a:pPr lvl="1"/>
            <a:r>
              <a:rPr lang="en-US" dirty="0"/>
              <a:t>08 – Offeror Response Worksheet</a:t>
            </a:r>
          </a:p>
          <a:p>
            <a:pPr lvl="1"/>
            <a:r>
              <a:rPr lang="en-US" dirty="0"/>
              <a:t>09 – Cost Proposal</a:t>
            </a:r>
          </a:p>
          <a:p>
            <a:pPr lvl="1"/>
            <a:r>
              <a:rPr lang="en-US" dirty="0"/>
              <a:t>10 – Proposed Modifications to Sample Master Agreement</a:t>
            </a:r>
          </a:p>
          <a:p>
            <a:pPr lvl="1"/>
            <a:r>
              <a:rPr lang="en-US" dirty="0"/>
              <a:t>11 – Claim of Business Confidentiality </a:t>
            </a:r>
          </a:p>
        </p:txBody>
      </p:sp>
      <p:sp>
        <p:nvSpPr>
          <p:cNvPr id="92" name="Google Shape;92;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a:t>
            </a:fld>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Thank you for attending.</a:t>
            </a:r>
            <a:endParaRPr lang="en-US" dirty="0"/>
          </a:p>
        </p:txBody>
      </p:sp>
      <p:sp>
        <p:nvSpPr>
          <p:cNvPr id="3" name="Subtitle 2"/>
          <p:cNvSpPr>
            <a:spLocks noGrp="1"/>
          </p:cNvSpPr>
          <p:nvPr>
            <p:ph type="subTitle" idx="1"/>
          </p:nvPr>
        </p:nvSpPr>
        <p:spPr>
          <a:xfrm>
            <a:off x="1643270" y="3870625"/>
            <a:ext cx="7189030" cy="792600"/>
          </a:xfrm>
        </p:spPr>
        <p:txBody>
          <a:bodyPr/>
          <a:lstStyle/>
          <a:p>
            <a:r>
              <a:rPr lang="en-US" b="1" dirty="0"/>
              <a:t>Do you have any questions?</a:t>
            </a:r>
          </a:p>
          <a:p>
            <a:endParaRPr lang="en-US" dirty="0"/>
          </a:p>
        </p:txBody>
      </p:sp>
    </p:spTree>
    <p:extLst>
      <p:ext uri="{BB962C8B-B14F-4D97-AF65-F5344CB8AC3E}">
        <p14:creationId xmlns:p14="http://schemas.microsoft.com/office/powerpoint/2010/main" val="3128882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00 – RFP Summary</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1017725"/>
            <a:ext cx="7366333" cy="4039093"/>
          </a:xfrm>
        </p:spPr>
        <p:txBody>
          <a:bodyPr/>
          <a:lstStyle/>
          <a:p>
            <a:r>
              <a:rPr lang="en-US" dirty="0"/>
              <a:t>Overview</a:t>
            </a:r>
          </a:p>
          <a:p>
            <a:pPr marL="742950" lvl="3" indent="-285750">
              <a:lnSpc>
                <a:spcPct val="100000"/>
              </a:lnSpc>
              <a:spcBef>
                <a:spcPts val="0"/>
              </a:spcBef>
              <a:buFont typeface="Arial" panose="020B0604020202020204" pitchFamily="34" charset="0"/>
              <a:buChar char="•"/>
            </a:pPr>
            <a:r>
              <a:rPr lang="en-US" dirty="0"/>
              <a:t>Request for Proposal (RFP) is being issued by the State of Iowa in collaboration with the NASPO ValuePoint cooperative purchasing program</a:t>
            </a:r>
          </a:p>
          <a:p>
            <a:pPr marL="285750" lvl="2" indent="-285750">
              <a:lnSpc>
                <a:spcPct val="100000"/>
              </a:lnSpc>
              <a:spcBef>
                <a:spcPts val="0"/>
              </a:spcBef>
              <a:buFont typeface="Arial" panose="020B0604020202020204" pitchFamily="34" charset="0"/>
              <a:buChar char="•"/>
            </a:pPr>
            <a:endParaRPr lang="en-US" dirty="0"/>
          </a:p>
          <a:p>
            <a:pPr marL="742950" lvl="3" indent="-285750">
              <a:lnSpc>
                <a:spcPct val="100000"/>
              </a:lnSpc>
              <a:spcBef>
                <a:spcPts val="0"/>
              </a:spcBef>
              <a:buFont typeface="Arial" panose="020B0604020202020204" pitchFamily="34" charset="0"/>
              <a:buChar char="•"/>
            </a:pPr>
            <a:r>
              <a:rPr lang="en-US" dirty="0"/>
              <a:t>All NASPO ValuePoint Master Agreements</a:t>
            </a:r>
          </a:p>
          <a:p>
            <a:pPr marL="1200150" lvl="4" indent="-285750">
              <a:lnSpc>
                <a:spcPct val="100000"/>
              </a:lnSpc>
              <a:spcBef>
                <a:spcPts val="0"/>
              </a:spcBef>
              <a:buFont typeface="Courier New" panose="02070309020205020404" pitchFamily="49" charset="0"/>
              <a:buChar char="o"/>
            </a:pPr>
            <a:r>
              <a:rPr lang="en-US" dirty="0"/>
              <a:t>Combined spend for 2021 is $16.94 Billion</a:t>
            </a:r>
          </a:p>
          <a:p>
            <a:pPr marL="1200150" lvl="4" indent="-285750">
              <a:lnSpc>
                <a:spcPct val="100000"/>
              </a:lnSpc>
              <a:spcBef>
                <a:spcPts val="0"/>
              </a:spcBef>
              <a:buFont typeface="Courier New" panose="02070309020205020404" pitchFamily="49" charset="0"/>
              <a:buChar char="o"/>
            </a:pPr>
            <a:r>
              <a:rPr lang="en-US" dirty="0"/>
              <a:t>Combined spend for 2022 is 19.08 Billion</a:t>
            </a:r>
          </a:p>
          <a:p>
            <a:pPr marL="742950" lvl="3" indent="-285750">
              <a:lnSpc>
                <a:spcPct val="100000"/>
              </a:lnSpc>
              <a:spcBef>
                <a:spcPts val="0"/>
              </a:spcBef>
              <a:buFont typeface="Courier New" panose="02070309020205020404" pitchFamily="49" charset="0"/>
              <a:buChar char="o"/>
            </a:pPr>
            <a:endParaRPr lang="en-US" dirty="0"/>
          </a:p>
          <a:p>
            <a:pPr marL="742950" lvl="3" indent="-285750">
              <a:lnSpc>
                <a:spcPct val="100000"/>
              </a:lnSpc>
              <a:spcBef>
                <a:spcPts val="0"/>
              </a:spcBef>
              <a:buFont typeface="Arial" panose="020B0604020202020204" pitchFamily="34" charset="0"/>
              <a:buChar char="•"/>
            </a:pPr>
            <a:r>
              <a:rPr lang="en-US" dirty="0"/>
              <a:t>Tires, Tubes, &amp; Services NASPO ValuePoint Master Agreements </a:t>
            </a:r>
          </a:p>
          <a:p>
            <a:pPr marL="1200150" lvl="6" indent="-285750">
              <a:lnSpc>
                <a:spcPct val="100000"/>
              </a:lnSpc>
              <a:spcBef>
                <a:spcPts val="0"/>
              </a:spcBef>
              <a:buFont typeface="Courier New" panose="02070309020205020404" pitchFamily="49" charset="0"/>
              <a:buChar char="o"/>
            </a:pPr>
            <a:r>
              <a:rPr lang="en-US" dirty="0"/>
              <a:t>Combined spend for 2021 is $204.48 Million</a:t>
            </a:r>
          </a:p>
          <a:p>
            <a:pPr marL="1200150" lvl="6" indent="-285750">
              <a:lnSpc>
                <a:spcPct val="100000"/>
              </a:lnSpc>
              <a:spcBef>
                <a:spcPts val="0"/>
              </a:spcBef>
              <a:buFont typeface="Courier New" panose="02070309020205020404" pitchFamily="49" charset="0"/>
              <a:buChar char="o"/>
            </a:pPr>
            <a:r>
              <a:rPr lang="en-US" dirty="0"/>
              <a:t>Combined spend for 2022 is $235.96 Million</a:t>
            </a:r>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1599515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00 – RFP Summary</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1066800"/>
            <a:ext cx="7366333" cy="3990017"/>
          </a:xfrm>
        </p:spPr>
        <p:txBody>
          <a:bodyPr/>
          <a:lstStyle/>
          <a:p>
            <a:r>
              <a:rPr lang="en-US" dirty="0"/>
              <a:t>RFP Contact Information – Single Point of Contact</a:t>
            </a:r>
          </a:p>
          <a:p>
            <a:pPr lvl="1">
              <a:spcBef>
                <a:spcPts val="0"/>
              </a:spcBef>
            </a:pPr>
            <a:r>
              <a:rPr lang="en-US" dirty="0"/>
              <a:t>David </a:t>
            </a:r>
            <a:r>
              <a:rPr lang="en-US" dirty="0" err="1"/>
              <a:t>Kundid</a:t>
            </a:r>
            <a:endParaRPr lang="en-US" dirty="0"/>
          </a:p>
          <a:p>
            <a:pPr lvl="1">
              <a:spcBef>
                <a:spcPts val="0"/>
              </a:spcBef>
            </a:pPr>
            <a:r>
              <a:rPr lang="en-US" dirty="0">
                <a:hlinkClick r:id="rId3"/>
              </a:rPr>
              <a:t>David.Kundid@iowa.gov</a:t>
            </a:r>
            <a:endParaRPr lang="en-US" dirty="0"/>
          </a:p>
          <a:p>
            <a:pPr lvl="1">
              <a:lnSpc>
                <a:spcPct val="100000"/>
              </a:lnSpc>
              <a:spcBef>
                <a:spcPts val="0"/>
              </a:spcBef>
            </a:pPr>
            <a:r>
              <a:rPr lang="en-US" dirty="0"/>
              <a:t>515-745-2796</a:t>
            </a:r>
          </a:p>
          <a:p>
            <a:pPr lvl="1">
              <a:lnSpc>
                <a:spcPct val="100000"/>
              </a:lnSpc>
              <a:spcBef>
                <a:spcPts val="0"/>
              </a:spcBef>
            </a:pPr>
            <a:endParaRPr lang="en-US" dirty="0"/>
          </a:p>
          <a:p>
            <a:pPr>
              <a:lnSpc>
                <a:spcPct val="100000"/>
              </a:lnSpc>
            </a:pPr>
            <a:r>
              <a:rPr lang="en-US" dirty="0"/>
              <a:t>Important Dates</a:t>
            </a:r>
          </a:p>
          <a:p>
            <a:pPr lvl="1">
              <a:spcBef>
                <a:spcPts val="0"/>
              </a:spcBef>
            </a:pPr>
            <a:r>
              <a:rPr lang="en-US" dirty="0"/>
              <a:t>RFP Open Date: July 27, 2023</a:t>
            </a:r>
          </a:p>
          <a:p>
            <a:pPr lvl="1">
              <a:spcBef>
                <a:spcPts val="0"/>
              </a:spcBef>
            </a:pPr>
            <a:r>
              <a:rPr lang="en-US" dirty="0"/>
              <a:t>RFP Q&amp;A Deadline: August 23, 2023 at 4:00 P.M. Central Time</a:t>
            </a:r>
          </a:p>
          <a:p>
            <a:pPr lvl="1">
              <a:lnSpc>
                <a:spcPct val="100000"/>
              </a:lnSpc>
              <a:spcBef>
                <a:spcPts val="0"/>
              </a:spcBef>
            </a:pPr>
            <a:r>
              <a:rPr lang="en-US" dirty="0"/>
              <a:t>RFP Close Date: September, 13, 2023 at 3:00 P.M. Central Time</a:t>
            </a:r>
          </a:p>
          <a:p>
            <a:pPr>
              <a:lnSpc>
                <a:spcPct val="100000"/>
              </a:lnSpc>
            </a:pPr>
            <a:endParaRPr lang="en-US" sz="1400" dirty="0"/>
          </a:p>
          <a:p>
            <a:pPr>
              <a:lnSpc>
                <a:spcPct val="100000"/>
              </a:lnSpc>
            </a:pPr>
            <a:r>
              <a:rPr lang="en-US" dirty="0"/>
              <a:t>RFP Website to Read, Review, Retrieve Attachments, Respond, &amp; Ask Questions </a:t>
            </a:r>
          </a:p>
          <a:p>
            <a:pPr lvl="1">
              <a:spcBef>
                <a:spcPts val="0"/>
              </a:spcBef>
            </a:pPr>
            <a:r>
              <a:rPr lang="en-US" dirty="0"/>
              <a:t>Offeror shall Register with IMPACS – State of Iowa Procurement System</a:t>
            </a:r>
          </a:p>
          <a:p>
            <a:pPr lvl="1">
              <a:spcBef>
                <a:spcPts val="0"/>
              </a:spcBef>
            </a:pPr>
            <a:r>
              <a:rPr lang="en-US" u="sng" dirty="0">
                <a:hlinkClick r:id="rId4"/>
              </a:rPr>
              <a:t>https://bids.sciquest.com/apps/Router/PublicEvent?CustomerOrg=DASIowa</a:t>
            </a:r>
            <a:endParaRPr lang="en-US" u="sng" dirty="0"/>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3666733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01 – RFP Terms &amp; Conditions</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1066800"/>
            <a:ext cx="7366333" cy="3990017"/>
          </a:xfrm>
        </p:spPr>
        <p:txBody>
          <a:bodyPr/>
          <a:lstStyle/>
          <a:p>
            <a:pPr>
              <a:lnSpc>
                <a:spcPct val="100000"/>
              </a:lnSpc>
            </a:pPr>
            <a:r>
              <a:rPr lang="en-US" dirty="0"/>
              <a:t>List of definitions</a:t>
            </a:r>
          </a:p>
          <a:p>
            <a:pPr>
              <a:lnSpc>
                <a:spcPct val="100000"/>
              </a:lnSpc>
            </a:pPr>
            <a:endParaRPr lang="en-US" sz="1400" dirty="0"/>
          </a:p>
          <a:p>
            <a:pPr>
              <a:lnSpc>
                <a:spcPct val="100000"/>
              </a:lnSpc>
            </a:pPr>
            <a:r>
              <a:rPr lang="en-US" dirty="0"/>
              <a:t>Governing law &amp; venue</a:t>
            </a:r>
          </a:p>
          <a:p>
            <a:pPr lvl="1">
              <a:lnSpc>
                <a:spcPct val="100000"/>
              </a:lnSpc>
              <a:spcBef>
                <a:spcPts val="0"/>
              </a:spcBef>
            </a:pPr>
            <a:r>
              <a:rPr lang="en-US" sz="1800" dirty="0"/>
              <a:t>Iowa is the venue for any protest, claim, dispute, or action to RFP</a:t>
            </a:r>
          </a:p>
          <a:p>
            <a:pPr lvl="1">
              <a:lnSpc>
                <a:spcPct val="100000"/>
              </a:lnSpc>
              <a:spcBef>
                <a:spcPts val="0"/>
              </a:spcBef>
            </a:pPr>
            <a:endParaRPr lang="en-US" dirty="0"/>
          </a:p>
          <a:p>
            <a:pPr>
              <a:lnSpc>
                <a:spcPct val="100000"/>
              </a:lnSpc>
            </a:pPr>
            <a:r>
              <a:rPr lang="en-US" dirty="0"/>
              <a:t>Firm Offer – Offeror proposal shall be a firm offer 180 days following RFP Close Date</a:t>
            </a:r>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399699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02 – RFP Scope of Work</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1066800"/>
            <a:ext cx="7366333" cy="3990017"/>
          </a:xfrm>
        </p:spPr>
        <p:txBody>
          <a:bodyPr/>
          <a:lstStyle/>
          <a:p>
            <a:r>
              <a:rPr lang="en-US" dirty="0"/>
              <a:t>Tires and Tubes Subcategories </a:t>
            </a:r>
          </a:p>
          <a:p>
            <a:pPr lvl="1">
              <a:lnSpc>
                <a:spcPct val="100000"/>
              </a:lnSpc>
              <a:spcBef>
                <a:spcPts val="0"/>
              </a:spcBef>
            </a:pPr>
            <a:r>
              <a:rPr lang="en-US" b="1" dirty="0"/>
              <a:t>Pursuit &amp; Performance Tires</a:t>
            </a:r>
            <a:r>
              <a:rPr lang="en-US" dirty="0"/>
              <a:t>: Police &amp; other pursuit vehicles</a:t>
            </a:r>
          </a:p>
          <a:p>
            <a:pPr lvl="2">
              <a:lnSpc>
                <a:spcPct val="100000"/>
              </a:lnSpc>
              <a:spcBef>
                <a:spcPts val="0"/>
              </a:spcBef>
            </a:pPr>
            <a:r>
              <a:rPr lang="en-US" dirty="0"/>
              <a:t>H, V, W, Y, or ZR rated or above</a:t>
            </a:r>
          </a:p>
          <a:p>
            <a:pPr lvl="2">
              <a:lnSpc>
                <a:spcPct val="100000"/>
              </a:lnSpc>
              <a:spcBef>
                <a:spcPts val="0"/>
              </a:spcBef>
            </a:pPr>
            <a:endParaRPr lang="en-US" dirty="0"/>
          </a:p>
          <a:p>
            <a:pPr lvl="1">
              <a:lnSpc>
                <a:spcPct val="100000"/>
              </a:lnSpc>
              <a:spcBef>
                <a:spcPts val="0"/>
              </a:spcBef>
            </a:pPr>
            <a:r>
              <a:rPr lang="en-US" b="1" dirty="0"/>
              <a:t>Automobile/Passenger Vehicles</a:t>
            </a:r>
            <a:r>
              <a:rPr lang="en-US" dirty="0"/>
              <a:t>: Common passenger vehicles</a:t>
            </a:r>
          </a:p>
          <a:p>
            <a:pPr lvl="2">
              <a:lnSpc>
                <a:spcPct val="100000"/>
              </a:lnSpc>
              <a:spcBef>
                <a:spcPts val="0"/>
              </a:spcBef>
            </a:pPr>
            <a:r>
              <a:rPr lang="en-US" dirty="0"/>
              <a:t>Designated with a “P” at the beginning of the tire size</a:t>
            </a:r>
          </a:p>
          <a:p>
            <a:pPr lvl="2">
              <a:lnSpc>
                <a:spcPct val="100000"/>
              </a:lnSpc>
              <a:spcBef>
                <a:spcPts val="0"/>
              </a:spcBef>
            </a:pPr>
            <a:endParaRPr lang="en-US" dirty="0"/>
          </a:p>
          <a:p>
            <a:pPr lvl="1">
              <a:lnSpc>
                <a:spcPct val="100000"/>
              </a:lnSpc>
              <a:spcBef>
                <a:spcPts val="0"/>
              </a:spcBef>
            </a:pPr>
            <a:r>
              <a:rPr lang="en-US" b="1" dirty="0"/>
              <a:t>Light Duty Trucks Radial &amp; Bias</a:t>
            </a:r>
            <a:r>
              <a:rPr lang="en-US" dirty="0"/>
              <a:t>: Pickup trucks, SUVs, vans &amp; some trailers</a:t>
            </a:r>
          </a:p>
          <a:p>
            <a:pPr lvl="2">
              <a:lnSpc>
                <a:spcPct val="100000"/>
              </a:lnSpc>
              <a:spcBef>
                <a:spcPts val="0"/>
              </a:spcBef>
            </a:pPr>
            <a:r>
              <a:rPr lang="en-US" dirty="0"/>
              <a:t>Designated with a “LT” at the beginning of the tire size</a:t>
            </a:r>
          </a:p>
          <a:p>
            <a:pPr lvl="2">
              <a:lnSpc>
                <a:spcPct val="100000"/>
              </a:lnSpc>
              <a:spcBef>
                <a:spcPts val="0"/>
              </a:spcBef>
            </a:pPr>
            <a:endParaRPr lang="en-US" dirty="0"/>
          </a:p>
          <a:p>
            <a:pPr lvl="1">
              <a:lnSpc>
                <a:spcPct val="100000"/>
              </a:lnSpc>
              <a:spcBef>
                <a:spcPts val="0"/>
              </a:spcBef>
            </a:pPr>
            <a:r>
              <a:rPr lang="en-US" b="1" dirty="0"/>
              <a:t>Medium Commercial/Heavy Duty Trucks/Buses: </a:t>
            </a:r>
            <a:r>
              <a:rPr lang="en-US" dirty="0"/>
              <a:t>Medium and heavy duty trucks, buses, semi-trucks, cargo vans, and some trailers</a:t>
            </a:r>
          </a:p>
          <a:p>
            <a:pPr lvl="2">
              <a:lnSpc>
                <a:spcPct val="100000"/>
              </a:lnSpc>
              <a:spcBef>
                <a:spcPts val="0"/>
              </a:spcBef>
            </a:pPr>
            <a:r>
              <a:rPr lang="en-US" dirty="0"/>
              <a:t>Subcategory has a diameter equal to or greater than twenty (20) inches</a:t>
            </a:r>
          </a:p>
          <a:p>
            <a:pPr lvl="2">
              <a:lnSpc>
                <a:spcPct val="100000"/>
              </a:lnSpc>
              <a:spcBef>
                <a:spcPts val="0"/>
              </a:spcBef>
            </a:pPr>
            <a:endParaRPr lang="en-US" dirty="0"/>
          </a:p>
          <a:p>
            <a:pPr lvl="1">
              <a:lnSpc>
                <a:spcPct val="100000"/>
              </a:lnSpc>
              <a:spcBef>
                <a:spcPts val="0"/>
              </a:spcBef>
            </a:pPr>
            <a:r>
              <a:rPr lang="en-US" b="1" dirty="0"/>
              <a:t>Off-the-Road (OTR) and Low Speed Off Highway Tires (Radial &amp; Bias): </a:t>
            </a:r>
            <a:r>
              <a:rPr lang="en-US" dirty="0"/>
              <a:t>Heavy construction equipment such as </a:t>
            </a:r>
            <a:r>
              <a:rPr lang="en-US" b="1" dirty="0"/>
              <a:t>w</a:t>
            </a:r>
            <a:r>
              <a:rPr lang="en-US" dirty="0"/>
              <a:t>heel loaders, backhoes, graders, &amp; trenchers</a:t>
            </a:r>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3599810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02 – RFP Scope of Work</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1066800"/>
            <a:ext cx="7366333" cy="3990017"/>
          </a:xfrm>
        </p:spPr>
        <p:txBody>
          <a:bodyPr/>
          <a:lstStyle/>
          <a:p>
            <a:r>
              <a:rPr lang="en-US" dirty="0"/>
              <a:t>Tires and Tubes Subcategories </a:t>
            </a:r>
          </a:p>
          <a:p>
            <a:pPr lvl="1">
              <a:lnSpc>
                <a:spcPct val="100000"/>
              </a:lnSpc>
              <a:spcBef>
                <a:spcPts val="0"/>
              </a:spcBef>
            </a:pPr>
            <a:r>
              <a:rPr lang="en-US" b="1" dirty="0"/>
              <a:t>Agricultural/Farm (Radial &amp; Bias)</a:t>
            </a:r>
            <a:r>
              <a:rPr lang="en-US" dirty="0"/>
              <a:t>: Farm tractors, wagons, harvesters, &amp; other farm implements </a:t>
            </a:r>
          </a:p>
          <a:p>
            <a:pPr lvl="2">
              <a:lnSpc>
                <a:spcPct val="100000"/>
              </a:lnSpc>
              <a:spcBef>
                <a:spcPts val="0"/>
              </a:spcBef>
            </a:pPr>
            <a:endParaRPr lang="en-US" dirty="0"/>
          </a:p>
          <a:p>
            <a:pPr lvl="1">
              <a:lnSpc>
                <a:spcPct val="100000"/>
              </a:lnSpc>
              <a:spcBef>
                <a:spcPts val="0"/>
              </a:spcBef>
            </a:pPr>
            <a:r>
              <a:rPr lang="en-US" b="1" dirty="0"/>
              <a:t>Industrial</a:t>
            </a:r>
            <a:r>
              <a:rPr lang="en-US" dirty="0"/>
              <a:t>: Specialty industrial equipment, some construction equipment such as forklifts and skid loaders</a:t>
            </a:r>
          </a:p>
          <a:p>
            <a:pPr lvl="2">
              <a:lnSpc>
                <a:spcPct val="100000"/>
              </a:lnSpc>
              <a:spcBef>
                <a:spcPts val="0"/>
              </a:spcBef>
            </a:pPr>
            <a:endParaRPr lang="en-US" dirty="0"/>
          </a:p>
          <a:p>
            <a:pPr lvl="1">
              <a:lnSpc>
                <a:spcPct val="100000"/>
              </a:lnSpc>
              <a:spcBef>
                <a:spcPts val="0"/>
              </a:spcBef>
            </a:pPr>
            <a:r>
              <a:rPr lang="en-US" b="1" dirty="0"/>
              <a:t>Specialty Tires</a:t>
            </a:r>
            <a:r>
              <a:rPr lang="en-US" dirty="0"/>
              <a:t>: ATV, UTV, recreational, &amp; aviation</a:t>
            </a:r>
          </a:p>
          <a:p>
            <a:pPr lvl="2">
              <a:lnSpc>
                <a:spcPct val="100000"/>
              </a:lnSpc>
              <a:spcBef>
                <a:spcPts val="0"/>
              </a:spcBef>
            </a:pPr>
            <a:endParaRPr lang="en-US" dirty="0"/>
          </a:p>
          <a:p>
            <a:pPr lvl="1">
              <a:lnSpc>
                <a:spcPct val="100000"/>
              </a:lnSpc>
              <a:spcBef>
                <a:spcPts val="0"/>
              </a:spcBef>
            </a:pPr>
            <a:r>
              <a:rPr lang="en-US" b="1" dirty="0"/>
              <a:t>Electric Vehicle (EV) Tires: </a:t>
            </a:r>
            <a:r>
              <a:rPr lang="en-US" dirty="0"/>
              <a:t>Electric vehicles </a:t>
            </a:r>
          </a:p>
          <a:p>
            <a:pPr lvl="2">
              <a:lnSpc>
                <a:spcPct val="100000"/>
              </a:lnSpc>
              <a:spcBef>
                <a:spcPts val="0"/>
              </a:spcBef>
            </a:pPr>
            <a:endParaRPr lang="en-US" dirty="0"/>
          </a:p>
          <a:p>
            <a:pPr lvl="1">
              <a:lnSpc>
                <a:spcPct val="100000"/>
              </a:lnSpc>
              <a:spcBef>
                <a:spcPts val="0"/>
              </a:spcBef>
            </a:pPr>
            <a:r>
              <a:rPr lang="en-US" b="1" dirty="0"/>
              <a:t>Retread (Optional): </a:t>
            </a:r>
            <a:r>
              <a:rPr lang="en-US" dirty="0"/>
              <a:t>Worn tread replacement on used tires</a:t>
            </a:r>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3543128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02 – RFP Scope of Work</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1066800"/>
            <a:ext cx="7366333" cy="3990017"/>
          </a:xfrm>
        </p:spPr>
        <p:txBody>
          <a:bodyPr/>
          <a:lstStyle/>
          <a:p>
            <a:pPr>
              <a:lnSpc>
                <a:spcPct val="100000"/>
              </a:lnSpc>
            </a:pPr>
            <a:r>
              <a:rPr lang="en-US" sz="2000" dirty="0"/>
              <a:t>Services Specifications</a:t>
            </a:r>
          </a:p>
          <a:p>
            <a:pPr lvl="1">
              <a:lnSpc>
                <a:spcPct val="100000"/>
              </a:lnSpc>
              <a:spcBef>
                <a:spcPts val="0"/>
              </a:spcBef>
            </a:pPr>
            <a:endParaRPr lang="en-US" dirty="0"/>
          </a:p>
          <a:p>
            <a:pPr lvl="1">
              <a:lnSpc>
                <a:spcPct val="100000"/>
              </a:lnSpc>
              <a:spcBef>
                <a:spcPts val="0"/>
              </a:spcBef>
            </a:pPr>
            <a:r>
              <a:rPr lang="en-US" dirty="0"/>
              <a:t>Tire installation </a:t>
            </a:r>
          </a:p>
          <a:p>
            <a:pPr lvl="1">
              <a:lnSpc>
                <a:spcPct val="100000"/>
              </a:lnSpc>
              <a:spcBef>
                <a:spcPts val="0"/>
              </a:spcBef>
            </a:pPr>
            <a:r>
              <a:rPr lang="en-US" dirty="0"/>
              <a:t>Change tire, dismount, &amp; mount</a:t>
            </a:r>
          </a:p>
          <a:p>
            <a:pPr lvl="1">
              <a:spcBef>
                <a:spcPts val="0"/>
              </a:spcBef>
            </a:pPr>
            <a:r>
              <a:rPr lang="en-US" dirty="0"/>
              <a:t>Flat repair, remove, repair, &amp; mount</a:t>
            </a:r>
          </a:p>
          <a:p>
            <a:pPr lvl="1">
              <a:spcBef>
                <a:spcPts val="0"/>
              </a:spcBef>
            </a:pPr>
            <a:r>
              <a:rPr lang="en-US" dirty="0"/>
              <a:t>Flat repair, off vehicle</a:t>
            </a:r>
          </a:p>
          <a:p>
            <a:pPr lvl="1">
              <a:spcBef>
                <a:spcPts val="0"/>
              </a:spcBef>
            </a:pPr>
            <a:r>
              <a:rPr lang="en-US" dirty="0"/>
              <a:t>Route mounted tires</a:t>
            </a:r>
          </a:p>
          <a:p>
            <a:pPr lvl="1">
              <a:spcBef>
                <a:spcPts val="0"/>
              </a:spcBef>
            </a:pPr>
            <a:r>
              <a:rPr lang="en-US" dirty="0"/>
              <a:t>New valve stem rubber or metal</a:t>
            </a:r>
          </a:p>
          <a:p>
            <a:pPr lvl="1">
              <a:spcBef>
                <a:spcPts val="0"/>
              </a:spcBef>
            </a:pPr>
            <a:r>
              <a:rPr lang="en-US" dirty="0"/>
              <a:t>Wheel balance</a:t>
            </a:r>
          </a:p>
          <a:p>
            <a:pPr lvl="1">
              <a:spcBef>
                <a:spcPts val="0"/>
              </a:spcBef>
            </a:pPr>
            <a:r>
              <a:rPr lang="en-US" dirty="0"/>
              <a:t>Foam filled</a:t>
            </a:r>
          </a:p>
          <a:p>
            <a:pPr lvl="1">
              <a:spcBef>
                <a:spcPts val="0"/>
              </a:spcBef>
            </a:pPr>
            <a:r>
              <a:rPr lang="en-US" dirty="0"/>
              <a:t>Alignment services</a:t>
            </a:r>
          </a:p>
          <a:p>
            <a:pPr lvl="1">
              <a:spcBef>
                <a:spcPts val="0"/>
              </a:spcBef>
            </a:pPr>
            <a:r>
              <a:rPr lang="en-US" dirty="0"/>
              <a:t>Studding</a:t>
            </a:r>
          </a:p>
          <a:p>
            <a:pPr lvl="1">
              <a:spcBef>
                <a:spcPts val="0"/>
              </a:spcBef>
            </a:pPr>
            <a:r>
              <a:rPr lang="en-US" dirty="0"/>
              <a:t>Siping</a:t>
            </a:r>
          </a:p>
          <a:p>
            <a:pPr lvl="1">
              <a:spcBef>
                <a:spcPts val="0"/>
              </a:spcBef>
            </a:pPr>
            <a:r>
              <a:rPr lang="en-US" dirty="0"/>
              <a:t>Disposal </a:t>
            </a:r>
          </a:p>
          <a:p>
            <a:pPr lvl="1">
              <a:spcBef>
                <a:spcPts val="0"/>
              </a:spcBef>
            </a:pPr>
            <a:r>
              <a:rPr lang="en-US" dirty="0"/>
              <a:t>TPMS</a:t>
            </a:r>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1655835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ED495-E90F-4939-977C-915AF865C8A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9</a:t>
            </a:fld>
            <a:endParaRPr lang="en"/>
          </a:p>
        </p:txBody>
      </p:sp>
      <p:sp>
        <p:nvSpPr>
          <p:cNvPr id="3" name="Title 2">
            <a:extLst>
              <a:ext uri="{FF2B5EF4-FFF2-40B4-BE49-F238E27FC236}">
                <a16:creationId xmlns:a16="http://schemas.microsoft.com/office/drawing/2014/main" id="{856A73D1-0422-4411-BDC7-5BF17F2FC8F4}"/>
              </a:ext>
            </a:extLst>
          </p:cNvPr>
          <p:cNvSpPr>
            <a:spLocks noGrp="1"/>
          </p:cNvSpPr>
          <p:nvPr>
            <p:ph type="title"/>
          </p:nvPr>
        </p:nvSpPr>
        <p:spPr/>
        <p:txBody>
          <a:bodyPr/>
          <a:lstStyle/>
          <a:p>
            <a:pPr lvl="0"/>
            <a:r>
              <a:rPr lang="en-US" b="1" dirty="0">
                <a:solidFill>
                  <a:srgbClr val="155996"/>
                </a:solidFill>
                <a:latin typeface="Calibri"/>
                <a:ea typeface="Calibri"/>
                <a:cs typeface="Calibri"/>
                <a:sym typeface="Calibri"/>
              </a:rPr>
              <a:t>03 – RFP Evaluation Plan</a:t>
            </a:r>
            <a:endParaRPr lang="en-US" dirty="0">
              <a:solidFill>
                <a:srgbClr val="0070C0"/>
              </a:solidFill>
              <a:latin typeface="Calibri"/>
              <a:ea typeface="Calibri"/>
              <a:cs typeface="Calibri"/>
              <a:sym typeface="Calibri"/>
            </a:endParaRPr>
          </a:p>
        </p:txBody>
      </p:sp>
      <p:sp>
        <p:nvSpPr>
          <p:cNvPr id="4" name="Content Placeholder 3">
            <a:extLst>
              <a:ext uri="{FF2B5EF4-FFF2-40B4-BE49-F238E27FC236}">
                <a16:creationId xmlns:a16="http://schemas.microsoft.com/office/drawing/2014/main" id="{0C92B749-A924-4971-A934-418D8391767A}"/>
              </a:ext>
            </a:extLst>
          </p:cNvPr>
          <p:cNvSpPr>
            <a:spLocks noGrp="1"/>
          </p:cNvSpPr>
          <p:nvPr>
            <p:ph idx="1"/>
          </p:nvPr>
        </p:nvSpPr>
        <p:spPr>
          <a:xfrm>
            <a:off x="1465966" y="1066800"/>
            <a:ext cx="7366333" cy="3990017"/>
          </a:xfrm>
        </p:spPr>
        <p:txBody>
          <a:bodyPr/>
          <a:lstStyle/>
          <a:p>
            <a:pPr>
              <a:lnSpc>
                <a:spcPct val="100000"/>
              </a:lnSpc>
            </a:pPr>
            <a:r>
              <a:rPr lang="en-US" dirty="0"/>
              <a:t>Mandatory Minimum Specifications</a:t>
            </a:r>
          </a:p>
          <a:p>
            <a:pPr lvl="1">
              <a:lnSpc>
                <a:spcPct val="100000"/>
              </a:lnSpc>
              <a:spcBef>
                <a:spcPts val="0"/>
              </a:spcBef>
            </a:pPr>
            <a:endParaRPr lang="en-US" dirty="0"/>
          </a:p>
          <a:p>
            <a:pPr lvl="1">
              <a:lnSpc>
                <a:spcPct val="100000"/>
              </a:lnSpc>
              <a:spcBef>
                <a:spcPts val="0"/>
              </a:spcBef>
            </a:pPr>
            <a:r>
              <a:rPr lang="en-US" dirty="0"/>
              <a:t>Offeror’s Proposal will be rejected if the Offeror fails to state they meet all Mandatory Minimum Specifications</a:t>
            </a:r>
          </a:p>
          <a:p>
            <a:pPr lvl="1">
              <a:lnSpc>
                <a:spcPct val="100000"/>
              </a:lnSpc>
              <a:spcBef>
                <a:spcPts val="0"/>
              </a:spcBef>
            </a:pPr>
            <a:endParaRPr lang="en-US" dirty="0"/>
          </a:p>
          <a:p>
            <a:pPr>
              <a:lnSpc>
                <a:spcPct val="100000"/>
              </a:lnSpc>
            </a:pPr>
            <a:r>
              <a:rPr lang="en-US" dirty="0"/>
              <a:t>Technical Criteria</a:t>
            </a:r>
          </a:p>
          <a:p>
            <a:pPr lvl="1">
              <a:lnSpc>
                <a:spcPct val="100000"/>
              </a:lnSpc>
              <a:spcBef>
                <a:spcPts val="0"/>
              </a:spcBef>
            </a:pPr>
            <a:endParaRPr lang="en-US" dirty="0"/>
          </a:p>
          <a:p>
            <a:pPr lvl="1">
              <a:lnSpc>
                <a:spcPct val="100000"/>
              </a:lnSpc>
              <a:spcBef>
                <a:spcPts val="0"/>
              </a:spcBef>
            </a:pPr>
            <a:r>
              <a:rPr lang="en-US" dirty="0"/>
              <a:t>Total possible points is 700</a:t>
            </a:r>
          </a:p>
          <a:p>
            <a:pPr lvl="1">
              <a:lnSpc>
                <a:spcPct val="100000"/>
              </a:lnSpc>
              <a:spcBef>
                <a:spcPts val="0"/>
              </a:spcBef>
            </a:pPr>
            <a:r>
              <a:rPr lang="en-US" dirty="0"/>
              <a:t>Offeror’s Proposal shall be rejected if the Offeror fails to earn a minimum of 400 points</a:t>
            </a:r>
          </a:p>
          <a:p>
            <a:pPr lvl="1">
              <a:lnSpc>
                <a:spcPct val="100000"/>
              </a:lnSpc>
              <a:spcBef>
                <a:spcPts val="0"/>
              </a:spcBef>
            </a:pPr>
            <a:r>
              <a:rPr lang="en-US" dirty="0"/>
              <a:t>The Cost Proposal shall only be opened for an Offeror’s Proposal that earned a minimum of 400 points </a:t>
            </a:r>
          </a:p>
          <a:p>
            <a:pPr lvl="1">
              <a:lnSpc>
                <a:spcPct val="100000"/>
              </a:lnSpc>
              <a:spcBef>
                <a:spcPts val="0"/>
              </a:spcBef>
            </a:pPr>
            <a:endParaRPr lang="en-US" dirty="0"/>
          </a:p>
          <a:p>
            <a:pPr marL="114300" indent="0">
              <a:lnSpc>
                <a:spcPct val="100000"/>
              </a:lnSpc>
              <a:buNone/>
            </a:pPr>
            <a:endParaRPr lang="en-US" sz="1400" dirty="0"/>
          </a:p>
        </p:txBody>
      </p:sp>
    </p:spTree>
    <p:custDataLst>
      <p:tags r:id="rId1"/>
    </p:custDataLst>
    <p:extLst>
      <p:ext uri="{BB962C8B-B14F-4D97-AF65-F5344CB8AC3E}">
        <p14:creationId xmlns:p14="http://schemas.microsoft.com/office/powerpoint/2010/main" val="4152395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DESIGN_ID_SIMPLE LIGHT" val="acCpXelQ"/>
  <p:tag name="ARTICULATE_SLIDE_COUNT" val="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1192</Words>
  <Application>Microsoft Office PowerPoint</Application>
  <PresentationFormat>On-screen Show (16:9)</PresentationFormat>
  <Paragraphs>203</Paragraphs>
  <Slides>20</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Courier New</vt:lpstr>
      <vt:lpstr>Simple Light</vt:lpstr>
      <vt:lpstr>RFP0223005113 Tires, Tubes, &amp; Services</vt:lpstr>
      <vt:lpstr>PowerPoint Presentation</vt:lpstr>
      <vt:lpstr>00 – RFP Summary</vt:lpstr>
      <vt:lpstr>00 – RFP Summary</vt:lpstr>
      <vt:lpstr>01 – RFP Terms &amp; Conditions</vt:lpstr>
      <vt:lpstr>02 – RFP Scope of Work</vt:lpstr>
      <vt:lpstr>02 – RFP Scope of Work</vt:lpstr>
      <vt:lpstr>02 – RFP Scope of Work</vt:lpstr>
      <vt:lpstr>03 – RFP Evaluation Plan</vt:lpstr>
      <vt:lpstr>03 – RFP Evaluation Plan</vt:lpstr>
      <vt:lpstr>03 – RFP Evaluation Plan</vt:lpstr>
      <vt:lpstr>04 – RFP Sample Master Agreement</vt:lpstr>
      <vt:lpstr>05 – RFP Potential Participation</vt:lpstr>
      <vt:lpstr>06 – RFP Protest Information</vt:lpstr>
      <vt:lpstr>07 – RFP Offeror Information, Acknowledgements, &amp; Certifications</vt:lpstr>
      <vt:lpstr>08 – RFP Offeror Response Worksheet</vt:lpstr>
      <vt:lpstr>09 – RFP Cost Proposal</vt:lpstr>
      <vt:lpstr>10 – RFP Proposed Modifications to Sample Master Agreement</vt:lpstr>
      <vt:lpstr>11 – RFP Claim of Business Confidentiality</vt:lpstr>
      <vt:lpstr>Thank you for attending.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(42 pt)</dc:title>
  <dc:creator>Churchill, Susan [DAS]</dc:creator>
  <cp:lastModifiedBy>Kundid, David [DAS]</cp:lastModifiedBy>
  <cp:revision>20</cp:revision>
  <dcterms:modified xsi:type="dcterms:W3CDTF">2023-08-09T17:51:22Z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D732385B-6921-4302-9893-6846227C928C</vt:lpwstr>
  </property>
  <property fmtid="{D5CDD505-2E9C-101B-9397-08002B2CF9AE}" pid="3" name="ArticulatePath">
    <vt:lpwstr>NASPO Presentation</vt:lpwstr>
  </property>
</Properties>
</file>