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8"/>
  </p:handoutMasterIdLst>
  <p:sldIdLst>
    <p:sldId id="256" r:id="rId5"/>
    <p:sldId id="257" r:id="rId6"/>
    <p:sldId id="260" r:id="rId7"/>
    <p:sldId id="258" r:id="rId8"/>
    <p:sldId id="261" r:id="rId9"/>
    <p:sldId id="269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D12F55-11D4-43E4-AF98-47998CCED587}" v="48" dt="2022-12-13T22:03:58.344"/>
    <p1510:client id="{1E54A340-77BB-4AC3-BFBE-659921D8D6AC}" v="35" dt="2022-12-13T22:09:39.822"/>
    <p1510:client id="{68CF1665-7474-45C9-8337-23B471B5C3AD}" v="1" vWet="3" dt="2022-12-14T17:24:22.768"/>
    <p1510:client id="{6EC18838-0C6F-42C6-B0DA-41F76C5B9A14}" v="91" dt="2022-12-14T15:56:36.143"/>
    <p1510:client id="{700AD615-B6BF-486C-8AB5-553332BD7919}" v="96" dt="2022-12-14T15:51:06.770"/>
    <p1510:client id="{99AFC4EA-4E58-457F-AB95-597FDE8B2F8C}" v="82" dt="2022-12-14T17:26:22.9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ele, Jonathan" userId="7eb94749-9c66-40f9-a9ba-a858c73add51" providerId="ADAL" clId="{68CF1665-7474-45C9-8337-23B471B5C3AD}"/>
    <pc:docChg chg="custSel modSld">
      <pc:chgData name="Koele, Jonathan" userId="7eb94749-9c66-40f9-a9ba-a858c73add51" providerId="ADAL" clId="{68CF1665-7474-45C9-8337-23B471B5C3AD}" dt="2022-12-14T17:22:37.347" v="0" actId="700"/>
      <pc:docMkLst>
        <pc:docMk/>
      </pc:docMkLst>
      <pc:sldChg chg="addSp delSp modSp mod modClrScheme chgLayout">
        <pc:chgData name="Koele, Jonathan" userId="7eb94749-9c66-40f9-a9ba-a858c73add51" providerId="ADAL" clId="{68CF1665-7474-45C9-8337-23B471B5C3AD}" dt="2022-12-14T17:22:37.347" v="0" actId="700"/>
        <pc:sldMkLst>
          <pc:docMk/>
          <pc:sldMk cId="2713552055" sldId="268"/>
        </pc:sldMkLst>
        <pc:spChg chg="mod ord">
          <ac:chgData name="Koele, Jonathan" userId="7eb94749-9c66-40f9-a9ba-a858c73add51" providerId="ADAL" clId="{68CF1665-7474-45C9-8337-23B471B5C3AD}" dt="2022-12-14T17:22:37.347" v="0" actId="700"/>
          <ac:spMkLst>
            <pc:docMk/>
            <pc:sldMk cId="2713552055" sldId="268"/>
            <ac:spMk id="2" creationId="{3558F9B8-10C3-4DCA-ABC3-2E0D585455D8}"/>
          </ac:spMkLst>
        </pc:spChg>
        <pc:spChg chg="del mod ord">
          <ac:chgData name="Koele, Jonathan" userId="7eb94749-9c66-40f9-a9ba-a858c73add51" providerId="ADAL" clId="{68CF1665-7474-45C9-8337-23B471B5C3AD}" dt="2022-12-14T17:22:37.347" v="0" actId="700"/>
          <ac:spMkLst>
            <pc:docMk/>
            <pc:sldMk cId="2713552055" sldId="268"/>
            <ac:spMk id="3" creationId="{CF0BD90C-3E4F-DD52-7E2B-2DD27063B105}"/>
          </ac:spMkLst>
        </pc:spChg>
        <pc:spChg chg="add mod ord">
          <ac:chgData name="Koele, Jonathan" userId="7eb94749-9c66-40f9-a9ba-a858c73add51" providerId="ADAL" clId="{68CF1665-7474-45C9-8337-23B471B5C3AD}" dt="2022-12-14T17:22:37.347" v="0" actId="700"/>
          <ac:spMkLst>
            <pc:docMk/>
            <pc:sldMk cId="2713552055" sldId="268"/>
            <ac:spMk id="4" creationId="{F018012C-8E66-DB9E-4595-A1B7624662AD}"/>
          </ac:spMkLst>
        </pc:spChg>
      </pc:sldChg>
    </pc:docChg>
  </pc:docChgLst>
  <pc:docChgLst>
    <pc:chgData name="Champion, Tim" userId="S::tim.champion@iowaagriculture.gov::82c7438d-9e6b-423e-a98f-4ae984492dab" providerId="AD" clId="Web-{99AFC4EA-4E58-457F-AB95-597FDE8B2F8C}"/>
    <pc:docChg chg="modSld">
      <pc:chgData name="Champion, Tim" userId="S::tim.champion@iowaagriculture.gov::82c7438d-9e6b-423e-a98f-4ae984492dab" providerId="AD" clId="Web-{99AFC4EA-4E58-457F-AB95-597FDE8B2F8C}" dt="2022-12-14T17:26:22.927" v="79" actId="20577"/>
      <pc:docMkLst>
        <pc:docMk/>
      </pc:docMkLst>
      <pc:sldChg chg="modSp">
        <pc:chgData name="Champion, Tim" userId="S::tim.champion@iowaagriculture.gov::82c7438d-9e6b-423e-a98f-4ae984492dab" providerId="AD" clId="Web-{99AFC4EA-4E58-457F-AB95-597FDE8B2F8C}" dt="2022-12-14T17:24:28.988" v="5" actId="20577"/>
        <pc:sldMkLst>
          <pc:docMk/>
          <pc:sldMk cId="1121982329" sldId="263"/>
        </pc:sldMkLst>
        <pc:spChg chg="mod">
          <ac:chgData name="Champion, Tim" userId="S::tim.champion@iowaagriculture.gov::82c7438d-9e6b-423e-a98f-4ae984492dab" providerId="AD" clId="Web-{99AFC4EA-4E58-457F-AB95-597FDE8B2F8C}" dt="2022-12-14T17:24:28.988" v="5" actId="20577"/>
          <ac:spMkLst>
            <pc:docMk/>
            <pc:sldMk cId="1121982329" sldId="263"/>
            <ac:spMk id="6" creationId="{3A54ABD2-2A4E-B67F-84FD-9CE508C8EA0B}"/>
          </ac:spMkLst>
        </pc:spChg>
      </pc:sldChg>
      <pc:sldChg chg="modSp">
        <pc:chgData name="Champion, Tim" userId="S::tim.champion@iowaagriculture.gov::82c7438d-9e6b-423e-a98f-4ae984492dab" providerId="AD" clId="Web-{99AFC4EA-4E58-457F-AB95-597FDE8B2F8C}" dt="2022-12-14T17:26:22.927" v="79" actId="20577"/>
        <pc:sldMkLst>
          <pc:docMk/>
          <pc:sldMk cId="120520585" sldId="267"/>
        </pc:sldMkLst>
        <pc:spChg chg="mod">
          <ac:chgData name="Champion, Tim" userId="S::tim.champion@iowaagriculture.gov::82c7438d-9e6b-423e-a98f-4ae984492dab" providerId="AD" clId="Web-{99AFC4EA-4E58-457F-AB95-597FDE8B2F8C}" dt="2022-12-14T17:24:38.707" v="6" actId="20577"/>
          <ac:spMkLst>
            <pc:docMk/>
            <pc:sldMk cId="120520585" sldId="267"/>
            <ac:spMk id="2" creationId="{A5524D16-2E0E-5617-CBE3-C33C5B8ED492}"/>
          </ac:spMkLst>
        </pc:spChg>
        <pc:spChg chg="mod">
          <ac:chgData name="Champion, Tim" userId="S::tim.champion@iowaagriculture.gov::82c7438d-9e6b-423e-a98f-4ae984492dab" providerId="AD" clId="Web-{99AFC4EA-4E58-457F-AB95-597FDE8B2F8C}" dt="2022-12-14T17:26:22.927" v="79" actId="20577"/>
          <ac:spMkLst>
            <pc:docMk/>
            <pc:sldMk cId="120520585" sldId="267"/>
            <ac:spMk id="3" creationId="{AB5EB2C6-55E6-63B1-386E-CACFDF262F5C}"/>
          </ac:spMkLst>
        </pc:spChg>
      </pc:sldChg>
    </pc:docChg>
  </pc:docChgLst>
  <pc:docChgLst>
    <pc:chgData name="Champion, Tim" userId="S::tim.champion@iowaagriculture.gov::82c7438d-9e6b-423e-a98f-4ae984492dab" providerId="AD" clId="Web-{1E54A340-77BB-4AC3-BFBE-659921D8D6AC}"/>
    <pc:docChg chg="modSld">
      <pc:chgData name="Champion, Tim" userId="S::tim.champion@iowaagriculture.gov::82c7438d-9e6b-423e-a98f-4ae984492dab" providerId="AD" clId="Web-{1E54A340-77BB-4AC3-BFBE-659921D8D6AC}" dt="2022-12-13T22:09:39.822" v="34" actId="20577"/>
      <pc:docMkLst>
        <pc:docMk/>
      </pc:docMkLst>
      <pc:sldChg chg="modSp">
        <pc:chgData name="Champion, Tim" userId="S::tim.champion@iowaagriculture.gov::82c7438d-9e6b-423e-a98f-4ae984492dab" providerId="AD" clId="Web-{1E54A340-77BB-4AC3-BFBE-659921D8D6AC}" dt="2022-12-13T22:09:39.822" v="34" actId="20577"/>
        <pc:sldMkLst>
          <pc:docMk/>
          <pc:sldMk cId="1580053155" sldId="264"/>
        </pc:sldMkLst>
        <pc:spChg chg="mod">
          <ac:chgData name="Champion, Tim" userId="S::tim.champion@iowaagriculture.gov::82c7438d-9e6b-423e-a98f-4ae984492dab" providerId="AD" clId="Web-{1E54A340-77BB-4AC3-BFBE-659921D8D6AC}" dt="2022-12-13T22:09:39.822" v="34" actId="20577"/>
          <ac:spMkLst>
            <pc:docMk/>
            <pc:sldMk cId="1580053155" sldId="264"/>
            <ac:spMk id="3" creationId="{C492DEF0-6AED-2002-BA09-D45C4DB1AB3C}"/>
          </ac:spMkLst>
        </pc:spChg>
      </pc:sldChg>
    </pc:docChg>
  </pc:docChgLst>
  <pc:docChgLst>
    <pc:chgData name="Romer, Beth" userId="S::beth.romer@iowaagriculture.gov::61cfd70b-79aa-474e-b1ab-3f4332d17971" providerId="AD" clId="Web-{700AD615-B6BF-486C-8AB5-553332BD7919}"/>
    <pc:docChg chg="addSld modSld">
      <pc:chgData name="Romer, Beth" userId="S::beth.romer@iowaagriculture.gov::61cfd70b-79aa-474e-b1ab-3f4332d17971" providerId="AD" clId="Web-{700AD615-B6BF-486C-8AB5-553332BD7919}" dt="2022-12-14T15:51:06.333" v="93" actId="20577"/>
      <pc:docMkLst>
        <pc:docMk/>
      </pc:docMkLst>
      <pc:sldChg chg="modSp">
        <pc:chgData name="Romer, Beth" userId="S::beth.romer@iowaagriculture.gov::61cfd70b-79aa-474e-b1ab-3f4332d17971" providerId="AD" clId="Web-{700AD615-B6BF-486C-8AB5-553332BD7919}" dt="2022-12-14T15:50:11.613" v="15" actId="20577"/>
        <pc:sldMkLst>
          <pc:docMk/>
          <pc:sldMk cId="3754318584" sldId="261"/>
        </pc:sldMkLst>
        <pc:spChg chg="mod">
          <ac:chgData name="Romer, Beth" userId="S::beth.romer@iowaagriculture.gov::61cfd70b-79aa-474e-b1ab-3f4332d17971" providerId="AD" clId="Web-{700AD615-B6BF-486C-8AB5-553332BD7919}" dt="2022-12-14T15:50:11.613" v="15" actId="20577"/>
          <ac:spMkLst>
            <pc:docMk/>
            <pc:sldMk cId="3754318584" sldId="261"/>
            <ac:spMk id="2" creationId="{00000000-0000-0000-0000-000000000000}"/>
          </ac:spMkLst>
        </pc:spChg>
      </pc:sldChg>
      <pc:sldChg chg="addSp delSp modSp new mod setBg">
        <pc:chgData name="Romer, Beth" userId="S::beth.romer@iowaagriculture.gov::61cfd70b-79aa-474e-b1ab-3f4332d17971" providerId="AD" clId="Web-{700AD615-B6BF-486C-8AB5-553332BD7919}" dt="2022-12-14T15:51:06.333" v="93" actId="20577"/>
        <pc:sldMkLst>
          <pc:docMk/>
          <pc:sldMk cId="3611079882" sldId="269"/>
        </pc:sldMkLst>
        <pc:spChg chg="mod">
          <ac:chgData name="Romer, Beth" userId="S::beth.romer@iowaagriculture.gov::61cfd70b-79aa-474e-b1ab-3f4332d17971" providerId="AD" clId="Web-{700AD615-B6BF-486C-8AB5-553332BD7919}" dt="2022-12-14T15:50:04.535" v="12" actId="20577"/>
          <ac:spMkLst>
            <pc:docMk/>
            <pc:sldMk cId="3611079882" sldId="269"/>
            <ac:spMk id="2" creationId="{4F57D105-DFAE-6F5C-479C-82BAAF73B6AD}"/>
          </ac:spMkLst>
        </pc:spChg>
        <pc:spChg chg="del">
          <ac:chgData name="Romer, Beth" userId="S::beth.romer@iowaagriculture.gov::61cfd70b-79aa-474e-b1ab-3f4332d17971" providerId="AD" clId="Web-{700AD615-B6BF-486C-8AB5-553332BD7919}" dt="2022-12-14T15:49:38.519" v="1"/>
          <ac:spMkLst>
            <pc:docMk/>
            <pc:sldMk cId="3611079882" sldId="269"/>
            <ac:spMk id="3" creationId="{661AEA8F-FE25-C5B8-1649-D8E639B0CD70}"/>
          </ac:spMkLst>
        </pc:spChg>
        <pc:spChg chg="mod">
          <ac:chgData name="Romer, Beth" userId="S::beth.romer@iowaagriculture.gov::61cfd70b-79aa-474e-b1ab-3f4332d17971" providerId="AD" clId="Web-{700AD615-B6BF-486C-8AB5-553332BD7919}" dt="2022-12-14T15:51:06.333" v="93" actId="20577"/>
          <ac:spMkLst>
            <pc:docMk/>
            <pc:sldMk cId="3611079882" sldId="269"/>
            <ac:spMk id="4" creationId="{AD6AB84E-4D70-7464-75B3-E1670E68D10D}"/>
          </ac:spMkLst>
        </pc:spChg>
        <pc:picChg chg="add mod ord modCrop">
          <ac:chgData name="Romer, Beth" userId="S::beth.romer@iowaagriculture.gov::61cfd70b-79aa-474e-b1ab-3f4332d17971" providerId="AD" clId="Web-{700AD615-B6BF-486C-8AB5-553332BD7919}" dt="2022-12-14T15:49:46.254" v="2"/>
          <ac:picMkLst>
            <pc:docMk/>
            <pc:sldMk cId="3611079882" sldId="269"/>
            <ac:picMk id="5" creationId="{2125BD7D-FC4D-82C6-D893-4993BEF19AB7}"/>
          </ac:picMkLst>
        </pc:picChg>
        <pc:cxnChg chg="add">
          <ac:chgData name="Romer, Beth" userId="S::beth.romer@iowaagriculture.gov::61cfd70b-79aa-474e-b1ab-3f4332d17971" providerId="AD" clId="Web-{700AD615-B6BF-486C-8AB5-553332BD7919}" dt="2022-12-14T15:49:46.254" v="2"/>
          <ac:cxnSpMkLst>
            <pc:docMk/>
            <pc:sldMk cId="3611079882" sldId="269"/>
            <ac:cxnSpMk id="10" creationId="{E4A809D5-3600-46D4-A466-67F2349A54FB}"/>
          </ac:cxnSpMkLst>
        </pc:cxnChg>
      </pc:sldChg>
    </pc:docChg>
  </pc:docChgLst>
  <pc:docChgLst>
    <pc:chgData name="Romer, Beth" userId="S::beth.romer@iowaagriculture.gov::61cfd70b-79aa-474e-b1ab-3f4332d17971" providerId="AD" clId="Web-{6EC18838-0C6F-42C6-B0DA-41F76C5B9A14}"/>
    <pc:docChg chg="modSld">
      <pc:chgData name="Romer, Beth" userId="S::beth.romer@iowaagriculture.gov::61cfd70b-79aa-474e-b1ab-3f4332d17971" providerId="AD" clId="Web-{6EC18838-0C6F-42C6-B0DA-41F76C5B9A14}" dt="2022-12-14T15:56:35.237" v="88" actId="20577"/>
      <pc:docMkLst>
        <pc:docMk/>
      </pc:docMkLst>
      <pc:sldChg chg="addSp modSp">
        <pc:chgData name="Romer, Beth" userId="S::beth.romer@iowaagriculture.gov::61cfd70b-79aa-474e-b1ab-3f4332d17971" providerId="AD" clId="Web-{6EC18838-0C6F-42C6-B0DA-41F76C5B9A14}" dt="2022-12-14T15:56:35.237" v="88" actId="20577"/>
        <pc:sldMkLst>
          <pc:docMk/>
          <pc:sldMk cId="3611079882" sldId="269"/>
        </pc:sldMkLst>
        <pc:spChg chg="mod">
          <ac:chgData name="Romer, Beth" userId="S::beth.romer@iowaagriculture.gov::61cfd70b-79aa-474e-b1ab-3f4332d17971" providerId="AD" clId="Web-{6EC18838-0C6F-42C6-B0DA-41F76C5B9A14}" dt="2022-12-14T15:56:35.237" v="88" actId="20577"/>
          <ac:spMkLst>
            <pc:docMk/>
            <pc:sldMk cId="3611079882" sldId="269"/>
            <ac:spMk id="4" creationId="{AD6AB84E-4D70-7464-75B3-E1670E68D10D}"/>
          </ac:spMkLst>
        </pc:spChg>
        <pc:picChg chg="add mod">
          <ac:chgData name="Romer, Beth" userId="S::beth.romer@iowaagriculture.gov::61cfd70b-79aa-474e-b1ab-3f4332d17971" providerId="AD" clId="Web-{6EC18838-0C6F-42C6-B0DA-41F76C5B9A14}" dt="2022-12-14T15:53:02.797" v="1" actId="1076"/>
          <ac:picMkLst>
            <pc:docMk/>
            <pc:sldMk cId="3611079882" sldId="269"/>
            <ac:picMk id="3" creationId="{D5E0072A-11E6-3ED8-443E-525E3C4CE06D}"/>
          </ac:picMkLst>
        </pc:picChg>
      </pc:sldChg>
    </pc:docChg>
  </pc:docChgLst>
  <pc:docChgLst>
    <pc:chgData name="Champion, Tim" userId="S::tim.champion@iowaagriculture.gov::82c7438d-9e6b-423e-a98f-4ae984492dab" providerId="AD" clId="Web-{11D12F55-11D4-43E4-AF98-47998CCED587}"/>
    <pc:docChg chg="modSld">
      <pc:chgData name="Champion, Tim" userId="S::tim.champion@iowaagriculture.gov::82c7438d-9e6b-423e-a98f-4ae984492dab" providerId="AD" clId="Web-{11D12F55-11D4-43E4-AF98-47998CCED587}" dt="2022-12-13T22:03:58.344" v="47" actId="20577"/>
      <pc:docMkLst>
        <pc:docMk/>
      </pc:docMkLst>
      <pc:sldChg chg="modSp">
        <pc:chgData name="Champion, Tim" userId="S::tim.champion@iowaagriculture.gov::82c7438d-9e6b-423e-a98f-4ae984492dab" providerId="AD" clId="Web-{11D12F55-11D4-43E4-AF98-47998CCED587}" dt="2022-12-13T22:03:58.344" v="47" actId="20577"/>
        <pc:sldMkLst>
          <pc:docMk/>
          <pc:sldMk cId="120520585" sldId="267"/>
        </pc:sldMkLst>
        <pc:spChg chg="mod">
          <ac:chgData name="Champion, Tim" userId="S::tim.champion@iowaagriculture.gov::82c7438d-9e6b-423e-a98f-4ae984492dab" providerId="AD" clId="Web-{11D12F55-11D4-43E4-AF98-47998CCED587}" dt="2022-12-13T22:03:58.344" v="47" actId="20577"/>
          <ac:spMkLst>
            <pc:docMk/>
            <pc:sldMk cId="120520585" sldId="267"/>
            <ac:spMk id="3" creationId="{AB5EB2C6-55E6-63B1-386E-CACFDF262F5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3B30E-E7E4-482C-8977-26580AB7D32C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256F3-3248-4533-9BC4-8715E8082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79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DD5AB-5CB4-43D3-AA2F-2029B766B643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9B67-5DA9-4F37-BB74-6218F4075DE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7"/>
          <p:cNvSpPr>
            <a:spLocks noGrp="1"/>
          </p:cNvSpPr>
          <p:nvPr>
            <p:ph type="ctrTitle"/>
          </p:nvPr>
        </p:nvSpPr>
        <p:spPr>
          <a:xfrm>
            <a:off x="673274" y="1503512"/>
            <a:ext cx="6730651" cy="2387600"/>
          </a:xfrm>
        </p:spPr>
        <p:txBody>
          <a:bodyPr/>
          <a:lstStyle>
            <a:lvl1pPr>
              <a:defRPr b="1"/>
            </a:lvl1pPr>
          </a:lstStyle>
          <a:p>
            <a:pPr algn="l"/>
            <a:r>
              <a:rPr lang="en-US"/>
              <a:t>Title of Presentation</a:t>
            </a:r>
          </a:p>
        </p:txBody>
      </p:sp>
      <p:sp>
        <p:nvSpPr>
          <p:cNvPr id="15" name="Subtitle 8"/>
          <p:cNvSpPr>
            <a:spLocks noGrp="1"/>
          </p:cNvSpPr>
          <p:nvPr>
            <p:ph type="subTitle" idx="1"/>
          </p:nvPr>
        </p:nvSpPr>
        <p:spPr>
          <a:xfrm>
            <a:off x="673273" y="4066935"/>
            <a:ext cx="6730651" cy="16557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algn="l"/>
            <a:r>
              <a:rPr lang="en-US"/>
              <a:t>Name of Presenter, Title of Role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6212910"/>
            <a:ext cx="12192000" cy="6576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3F03575-E072-EAF0-5FDB-6A45687AA4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867" y="1503512"/>
            <a:ext cx="4044924" cy="2746713"/>
          </a:xfrm>
          <a:prstGeom prst="rect">
            <a:avLst/>
          </a:prstGeom>
        </p:spPr>
      </p:pic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CEC001D2-9FB6-5DFE-DC98-8B1AD26D72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698" y="6286774"/>
            <a:ext cx="1922640" cy="48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889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DD5AB-5CB4-43D3-AA2F-2029B766B643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9B67-5DA9-4F37-BB74-6218F4075D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212910"/>
            <a:ext cx="12192000" cy="6576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724" y="6265339"/>
            <a:ext cx="2132076" cy="533907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8104125-31A6-8833-FB8A-9BE94E3D4E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72" y="6123867"/>
            <a:ext cx="855527" cy="85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38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/>
              <a:t>Title of Photo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51599" y="197709"/>
            <a:ext cx="6172200" cy="600959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200840"/>
            <a:ext cx="3932237" cy="366814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Explanation of photo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DD5AB-5CB4-43D3-AA2F-2029B766B643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9B67-5DA9-4F37-BB74-6218F4075DE0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3" y="2057400"/>
            <a:ext cx="4913399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2D7AA32-ABFB-B9FF-CF25-B088785C5E48}"/>
              </a:ext>
            </a:extLst>
          </p:cNvPr>
          <p:cNvSpPr/>
          <p:nvPr userDrawn="1"/>
        </p:nvSpPr>
        <p:spPr>
          <a:xfrm>
            <a:off x="0" y="6212910"/>
            <a:ext cx="12192000" cy="6576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5990DB-1423-FDAF-A3C8-CA9B985041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724" y="6265339"/>
            <a:ext cx="2132076" cy="533907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2B0B03CB-ABAF-F4B8-29C7-7DB6134913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72" y="6123867"/>
            <a:ext cx="855527" cy="85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85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680031"/>
            <a:ext cx="10515600" cy="1325563"/>
          </a:xfrm>
        </p:spPr>
        <p:txBody>
          <a:bodyPr>
            <a:normAutofit/>
          </a:bodyPr>
          <a:lstStyle>
            <a:lvl1pPr algn="ctr">
              <a:defRPr sz="2400" b="1" baseline="0"/>
            </a:lvl1pPr>
          </a:lstStyle>
          <a:p>
            <a:r>
              <a:rPr lang="en-US"/>
              <a:t>INTRODUCTION OF STAT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DD5AB-5CB4-43D3-AA2F-2029B766B643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9B67-5DA9-4F37-BB74-6218F4075DE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50902" y="3005590"/>
            <a:ext cx="10502900" cy="1146280"/>
          </a:xfrm>
        </p:spPr>
        <p:txBody>
          <a:bodyPr>
            <a:normAutofit/>
          </a:bodyPr>
          <a:lstStyle>
            <a:lvl1pPr marL="0" indent="0" algn="ctr">
              <a:buNone/>
              <a:defRPr sz="72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STAT (75%)</a:t>
            </a:r>
          </a:p>
          <a:p>
            <a:pPr lvl="0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0A9F1B-6337-B45C-0130-8E2E3D4AF1F7}"/>
              </a:ext>
            </a:extLst>
          </p:cNvPr>
          <p:cNvSpPr/>
          <p:nvPr userDrawn="1"/>
        </p:nvSpPr>
        <p:spPr>
          <a:xfrm>
            <a:off x="0" y="6212910"/>
            <a:ext cx="12192000" cy="6576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28F596-1EC6-B8F8-4DEB-71D211150E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724" y="6265339"/>
            <a:ext cx="2132076" cy="533907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4F296CF-C51E-8288-6CE7-D62E23177E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72" y="6123867"/>
            <a:ext cx="855527" cy="85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6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DD5AB-5CB4-43D3-AA2F-2029B766B643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29B67-5DA9-4F37-BB74-6218F4075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9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idahopreferred.com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ocio.iowa.gov/web-content-management-system-standar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73273" y="1135303"/>
            <a:ext cx="6730651" cy="1287553"/>
          </a:xfrm>
        </p:spPr>
        <p:txBody>
          <a:bodyPr/>
          <a:lstStyle/>
          <a:p>
            <a:r>
              <a:rPr lang="en-US"/>
              <a:t>Choose Iowa Website RFP​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73273" y="2422856"/>
            <a:ext cx="6730651" cy="3299841"/>
          </a:xfrm>
        </p:spPr>
        <p:txBody>
          <a:bodyPr>
            <a:normAutofit fontScale="92500" lnSpcReduction="10000"/>
          </a:bodyPr>
          <a:lstStyle/>
          <a:p>
            <a:r>
              <a:rPr lang="en-US" b="1"/>
              <a:t>Dec. 14, 2022, Vendor Consultation​</a:t>
            </a:r>
          </a:p>
          <a:p>
            <a:r>
              <a:rPr lang="en-US"/>
              <a:t>IDALS Team:​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Jon Koele, Accounting​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Tim Champion, IT​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Colin Tadlock, Administration​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Alex Rausch, Communications​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Beth Romer, Choose Iowa Program​</a:t>
            </a:r>
          </a:p>
        </p:txBody>
      </p:sp>
    </p:spTree>
    <p:extLst>
      <p:ext uri="{BB962C8B-B14F-4D97-AF65-F5344CB8AC3E}">
        <p14:creationId xmlns:p14="http://schemas.microsoft.com/office/powerpoint/2010/main" val="2878351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B5891-9AD9-A962-C97F-4F4658837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Payment portal with US Bank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B216C-FE21-54A4-8656-B767987FA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Fee Code for the program will be provided from Finance​</a:t>
            </a:r>
          </a:p>
          <a:p>
            <a:r>
              <a:rPr lang="en-US"/>
              <a:t>IDALS integrates with US Bank​</a:t>
            </a:r>
          </a:p>
          <a:p>
            <a:r>
              <a:rPr lang="en-US"/>
              <a:t>There is a document from OCIO that outlines payment portal integration​</a:t>
            </a:r>
          </a:p>
          <a:p>
            <a:r>
              <a:rPr lang="en-US"/>
              <a:t>The general process is​</a:t>
            </a:r>
          </a:p>
          <a:p>
            <a:pPr lvl="1"/>
            <a:r>
              <a:rPr lang="en-US"/>
              <a:t>A set of data is sent to US Bank via a form post that includes the fee code, amount, and a customer ID in addition other data​</a:t>
            </a:r>
          </a:p>
          <a:p>
            <a:pPr lvl="1"/>
            <a:r>
              <a:rPr lang="en-US"/>
              <a:t>US Banks handles all the payment and security​</a:t>
            </a:r>
          </a:p>
          <a:p>
            <a:pPr lvl="1"/>
            <a:r>
              <a:rPr lang="en-US"/>
              <a:t>When the payment is successful, US Bank replies to a callback URL with the results of the transaction.​</a:t>
            </a:r>
          </a:p>
        </p:txBody>
      </p:sp>
    </p:spTree>
    <p:extLst>
      <p:ext uri="{BB962C8B-B14F-4D97-AF65-F5344CB8AC3E}">
        <p14:creationId xmlns:p14="http://schemas.microsoft.com/office/powerpoint/2010/main" val="1213953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3A236-5622-D354-2CA0-B913AF585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Email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FEBA0-E14B-D400-39C8-FC6EFC464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IDALS is using Exchange online​</a:t>
            </a:r>
          </a:p>
          <a:p>
            <a:r>
              <a:rPr lang="en-US"/>
              <a:t>IDALS IT has created an integration with Exchange using PHP. This integration is available for use, or as a pseudo code template for you to replicate.​</a:t>
            </a:r>
          </a:p>
        </p:txBody>
      </p:sp>
    </p:spTree>
    <p:extLst>
      <p:ext uri="{BB962C8B-B14F-4D97-AF65-F5344CB8AC3E}">
        <p14:creationId xmlns:p14="http://schemas.microsoft.com/office/powerpoint/2010/main" val="3375106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24D16-2E0E-5617-CBE3-C33C5B8ED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Login authentication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EB2C6-55E6-63B1-386E-CACFDF262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en-US"/>
              <a:t>Internal Users</a:t>
            </a:r>
          </a:p>
          <a:p>
            <a:pPr marL="685165" lvl="1" indent="-227965"/>
            <a:r>
              <a:rPr lang="en-US"/>
              <a:t>IDALS IT has already created this authentication. ​</a:t>
            </a:r>
            <a:endParaRPr lang="en-US">
              <a:ea typeface="Source Sans Pro"/>
            </a:endParaRPr>
          </a:p>
          <a:p>
            <a:pPr marL="685165" lvl="1" indent="-227965"/>
            <a:r>
              <a:rPr lang="en-US"/>
              <a:t>Vender may user this existing integration, or use it as a pseudo code template for you to replicate.​</a:t>
            </a:r>
            <a:endParaRPr lang="en-US">
              <a:ea typeface="Source Sans Pro"/>
            </a:endParaRPr>
          </a:p>
          <a:p>
            <a:pPr marL="685165" lvl="1" indent="-227965"/>
            <a:r>
              <a:rPr lang="en-US"/>
              <a:t>IDALS currently uses SMTP authentication with Exchange online​</a:t>
            </a:r>
            <a:endParaRPr lang="en-US">
              <a:ea typeface="Source Sans Pro"/>
            </a:endParaRPr>
          </a:p>
          <a:p>
            <a:pPr marL="227965" indent="-227965"/>
            <a:r>
              <a:rPr lang="en-US">
                <a:ea typeface="Source Sans Pro"/>
              </a:rPr>
              <a:t>External Users</a:t>
            </a:r>
          </a:p>
          <a:p>
            <a:pPr marL="685165" lvl="1" indent="-227965"/>
            <a:r>
              <a:rPr lang="en-US">
                <a:ea typeface="Source Sans Pro"/>
              </a:rPr>
              <a:t>IDALS IT has created a system for users to create accounts and authenticate</a:t>
            </a:r>
          </a:p>
          <a:p>
            <a:pPr marL="685165" lvl="1" indent="-227965"/>
            <a:r>
              <a:rPr lang="en-US">
                <a:ea typeface="+mn-lt"/>
                <a:cs typeface="+mn-lt"/>
              </a:rPr>
              <a:t>Vender may user this existing system, or create their own</a:t>
            </a:r>
            <a:endParaRPr lang="en-US">
              <a:ea typeface="Source Sans Pro"/>
            </a:endParaRPr>
          </a:p>
          <a:p>
            <a:pPr marL="685165" lvl="1" indent="-227965"/>
            <a:r>
              <a:rPr lang="en-US">
                <a:ea typeface="Source Sans Pro"/>
              </a:rPr>
              <a:t>Passwords for external users must be stored using a one-way hash method like SHA</a:t>
            </a:r>
          </a:p>
        </p:txBody>
      </p:sp>
    </p:spTree>
    <p:extLst>
      <p:ext uri="{BB962C8B-B14F-4D97-AF65-F5344CB8AC3E}">
        <p14:creationId xmlns:p14="http://schemas.microsoft.com/office/powerpoint/2010/main" val="120520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8F9B8-10C3-4DCA-ABC3-2E0D585455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018012C-8E66-DB9E-4595-A1B7624662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52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3C8E1BF-8EAD-01C2-A202-3D0262F60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Choose Iowa program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Statewide branded marketing program: Connect consumers to Iowa grown and processed foods and produce​</a:t>
            </a:r>
          </a:p>
          <a:p>
            <a:pPr lvl="1"/>
            <a:r>
              <a:rPr lang="en-US"/>
              <a:t>Participants featured on website; Consumers search for participants or by category​</a:t>
            </a:r>
          </a:p>
          <a:p>
            <a:r>
              <a:rPr lang="en-US"/>
              <a:t>+Marketing and Promotional Grant program​</a:t>
            </a:r>
          </a:p>
          <a:p>
            <a:pPr lvl="1"/>
            <a:r>
              <a:rPr lang="en-US"/>
              <a:t>2nd year of grant funding​</a:t>
            </a:r>
          </a:p>
          <a:p>
            <a:pPr lvl="1"/>
            <a:r>
              <a:rPr lang="en-US"/>
              <a:t>Grant applicants do not need to be current Choose Iowa participants to apply for grant funding​</a:t>
            </a:r>
          </a:p>
          <a:p>
            <a:r>
              <a:rPr lang="en-US"/>
              <a:t>Target rollout for branded marketing program = early 2023​</a:t>
            </a:r>
          </a:p>
          <a:p>
            <a:pPr lvl="1"/>
            <a:r>
              <a:rPr lang="en-US"/>
              <a:t>Will include website launch, social media​</a:t>
            </a:r>
          </a:p>
        </p:txBody>
      </p:sp>
    </p:spTree>
    <p:extLst>
      <p:ext uri="{BB962C8B-B14F-4D97-AF65-F5344CB8AC3E}">
        <p14:creationId xmlns:p14="http://schemas.microsoft.com/office/powerpoint/2010/main" val="3699559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3C8E1BF-8EAD-01C2-A202-3D0262F60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Website capabilities/​features to include​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General information pages (static): ​</a:t>
            </a:r>
          </a:p>
          <a:p>
            <a:pPr lvl="1"/>
            <a:r>
              <a:rPr lang="en-US"/>
              <a:t>Homepage, About, Contact, Participant Benefits, Grant Overview​</a:t>
            </a:r>
          </a:p>
          <a:p>
            <a:r>
              <a:rPr lang="en-US"/>
              <a:t>Key sections (dynamic): ​</a:t>
            </a:r>
          </a:p>
          <a:p>
            <a:pPr lvl="1"/>
            <a:r>
              <a:rPr lang="en-US"/>
              <a:t>Participants (Find Local), Events, Recipes, What’s in Season​</a:t>
            </a:r>
          </a:p>
          <a:p>
            <a:r>
              <a:rPr lang="en-US"/>
              <a:t>Forms/Portals: ​</a:t>
            </a:r>
          </a:p>
          <a:p>
            <a:pPr lvl="1"/>
            <a:r>
              <a:rPr lang="en-US"/>
              <a:t>Become a Participant/Renew Annual Participation, Grant Application Portal, Upload/submit Coloring Calendar artwork​</a:t>
            </a:r>
          </a:p>
          <a:p>
            <a:pPr lvl="1"/>
            <a:r>
              <a:rPr lang="en-US"/>
              <a:t>Internal to participants: submit a recipe, submit an event, renew​</a:t>
            </a:r>
          </a:p>
          <a:p>
            <a:r>
              <a:rPr lang="en-US"/>
              <a:t>Participant login (submit recipe/event, update profile, renew)​</a:t>
            </a:r>
          </a:p>
          <a:p>
            <a:r>
              <a:rPr lang="en-US"/>
              <a:t>Administrative back end​</a:t>
            </a:r>
          </a:p>
        </p:txBody>
      </p:sp>
    </p:spTree>
    <p:extLst>
      <p:ext uri="{BB962C8B-B14F-4D97-AF65-F5344CB8AC3E}">
        <p14:creationId xmlns:p14="http://schemas.microsoft.com/office/powerpoint/2010/main" val="4007528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website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 rtl="0" fontAlgn="base"/>
            <a:r>
              <a:rPr lang="en-US" b="0" i="0" u="none" strike="noStrike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Idaho Preferred: </a:t>
            </a:r>
            <a:r>
              <a:rPr lang="en-US" b="0" i="0" u="sng" strike="noStrike">
                <a:solidFill>
                  <a:srgbClr val="23803F"/>
                </a:solidFill>
                <a:effectLst/>
                <a:latin typeface="Source Sans Pro" panose="020B0503030403020204" pitchFamily="34" charset="0"/>
                <a:hlinkClick r:id="rId2"/>
              </a:rPr>
              <a:t>idahopreferred.com</a:t>
            </a:r>
            <a:r>
              <a:rPr lang="en-US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b="0" i="0" u="none" strike="noStrike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What we like:</a:t>
            </a:r>
            <a:r>
              <a:rPr lang="en-US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Find Local – Dynamic mapping page; Filter participants by multiple categories</a:t>
            </a:r>
            <a:r>
              <a:rPr lang="en-US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What’s In Season</a:t>
            </a:r>
            <a:r>
              <a:rPr lang="en-US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Recipes section</a:t>
            </a:r>
            <a:r>
              <a:rPr lang="en-US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Online participant application; Accept payment for annual fees online</a:t>
            </a:r>
            <a:r>
              <a:rPr lang="en-US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Calendar of events (participants can submit events for inclusion)</a:t>
            </a:r>
            <a:r>
              <a:rPr lang="en-US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35662E7-9C96-A28C-34BF-4CAA6230295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" r="100"/>
          <a:stretch>
            <a:fillRect/>
          </a:stretch>
        </p:blipFill>
        <p:spPr bwMode="auto">
          <a:xfrm>
            <a:off x="5075737" y="26895"/>
            <a:ext cx="6347636" cy="618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857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  Participant profile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l" rtl="0" fontAlgn="base"/>
            <a:r>
              <a:rPr lang="en-US" b="0" i="0" u="none" strike="noStrike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Participants will customize their profile with their story including photos, plus add or submit: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Logo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Contact information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Social media accounts</a:t>
            </a:r>
            <a:r>
              <a:rPr lang="en-US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Online store link</a:t>
            </a:r>
            <a:r>
              <a:rPr lang="en-US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Website URL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Location addresses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Upcoming events (also include</a:t>
            </a:r>
            <a:r>
              <a:rPr lang="en-US">
                <a:solidFill>
                  <a:srgbClr val="000000"/>
                </a:solidFill>
                <a:latin typeface="Source Sans Pro" panose="020B0503030403020204" pitchFamily="34" charset="0"/>
              </a:rPr>
              <a:t> on overall calendar of events)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Recipes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2BCC330-D4E5-FE6A-5AD7-0888931DA883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" r="2254"/>
          <a:stretch>
            <a:fillRect/>
          </a:stretch>
        </p:blipFill>
        <p:spPr bwMode="auto">
          <a:xfrm>
            <a:off x="5751599" y="197708"/>
            <a:ext cx="6172200" cy="600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318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7D105-DFAE-6F5C-479C-82BAAF73B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>
                <a:ea typeface="Source Sans Pro"/>
              </a:rPr>
              <a:t>Example: Recipes</a:t>
            </a:r>
            <a:endParaRPr lang="en-US" sz="440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6AB84E-4D70-7464-75B3-E1670E68D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1800">
                <a:ea typeface="Source Sans Pro"/>
              </a:rPr>
              <a:t>Multiple ways to access: </a:t>
            </a:r>
          </a:p>
          <a:p>
            <a:pPr marL="742315" lvl="1" defTabSz="914400">
              <a:buFont typeface="Arial,Sans-Serif" panose="020B0604020202020204" pitchFamily="34" charset="0"/>
              <a:buChar char="•"/>
            </a:pPr>
            <a:r>
              <a:rPr lang="en-US" sz="1600">
                <a:ea typeface="+mn-lt"/>
                <a:cs typeface="+mn-lt"/>
              </a:rPr>
              <a:t>Featured recipes at top of page (not shown)</a:t>
            </a:r>
          </a:p>
          <a:p>
            <a:pPr marL="742315" lvl="1" defTabSz="914400">
              <a:buFont typeface="Arial,Sans-Serif" panose="020B0604020202020204" pitchFamily="34" charset="0"/>
              <a:buChar char="•"/>
            </a:pPr>
            <a:r>
              <a:rPr lang="en-US" sz="1800">
                <a:ea typeface="Source Sans Pro"/>
              </a:rPr>
              <a:t>Browse by ingredient</a:t>
            </a:r>
            <a:endParaRPr lang="en-US" sz="1600">
              <a:ea typeface="Source Sans Pro"/>
            </a:endParaRPr>
          </a:p>
          <a:p>
            <a:pPr marL="742315" lvl="1" defTabSz="914400">
              <a:buFont typeface="Arial,Sans-Serif" panose="020B0604020202020204" pitchFamily="34" charset="0"/>
              <a:buChar char="•"/>
            </a:pPr>
            <a:r>
              <a:rPr lang="en-US" sz="1800">
                <a:ea typeface="Source Sans Pro"/>
              </a:rPr>
              <a:t>All recipes load while scrolling down page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1800">
                <a:ea typeface="Source Sans Pro"/>
              </a:rPr>
              <a:t>Participants submit recipes </a:t>
            </a:r>
            <a:br>
              <a:rPr lang="en-US" sz="1800">
                <a:ea typeface="Source Sans Pro"/>
              </a:rPr>
            </a:br>
            <a:r>
              <a:rPr lang="en-US" sz="1800">
                <a:ea typeface="Source Sans Pro"/>
              </a:rPr>
              <a:t>or admin can add recipes; </a:t>
            </a:r>
            <a:br>
              <a:rPr lang="en-US" sz="1800">
                <a:ea typeface="Source Sans Pro"/>
              </a:rPr>
            </a:br>
            <a:r>
              <a:rPr lang="en-US" sz="1800">
                <a:ea typeface="Source Sans Pro"/>
              </a:rPr>
              <a:t>Viewable after admin review </a:t>
            </a:r>
            <a:br>
              <a:rPr lang="en-US" sz="1800">
                <a:ea typeface="Source Sans Pro"/>
              </a:rPr>
            </a:br>
            <a:r>
              <a:rPr lang="en-US" sz="1800">
                <a:ea typeface="Source Sans Pro"/>
              </a:rPr>
              <a:t>and approval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125BD7D-FC4D-82C6-D893-4993BEF19AB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591" r="3" b="3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D5E0072A-11E6-3ED8-443E-525E3C4CE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570" y="3948117"/>
            <a:ext cx="2743200" cy="215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79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events page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Participants submit upcoming events for review</a:t>
            </a:r>
            <a:endParaRPr lang="en-US" u="none" strike="noStrike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Admins review submitted events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u="none" strike="noStrike">
                <a:solidFill>
                  <a:srgbClr val="000000"/>
                </a:solidFill>
                <a:latin typeface="Arial" panose="020B0604020202020204" pitchFamily="34" charset="0"/>
              </a:rPr>
              <a:t>Approved events appear on both Events page and participants’ profiles</a:t>
            </a:r>
            <a:endParaRPr lang="en-US" b="0" i="0" u="none" strike="noStrike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CCC5B0D-AEC9-7EFB-C8D6-964820665934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9" r="8922"/>
          <a:stretch/>
        </p:blipFill>
        <p:spPr bwMode="auto">
          <a:xfrm>
            <a:off x="5063319" y="197709"/>
            <a:ext cx="6860480" cy="600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37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B735737-5B48-C9C0-5A7E-9C3302A01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Technical overview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54ABD2-2A4E-B67F-84FD-9CE508C8E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en-US"/>
              <a:t>Hosting</a:t>
            </a:r>
            <a:endParaRPr lang="en-US">
              <a:ea typeface="Source Sans Pro"/>
            </a:endParaRPr>
          </a:p>
          <a:p>
            <a:pPr marL="227965" indent="-227965"/>
            <a:r>
              <a:rPr lang="en-US"/>
              <a:t>Payment portal</a:t>
            </a:r>
            <a:endParaRPr lang="en-US">
              <a:ea typeface="Source Sans Pro"/>
            </a:endParaRPr>
          </a:p>
          <a:p>
            <a:pPr marL="227965" indent="-227965"/>
            <a:r>
              <a:rPr lang="en-US"/>
              <a:t>Email integration</a:t>
            </a:r>
            <a:endParaRPr lang="en-US">
              <a:ea typeface="Source Sans Pro"/>
            </a:endParaRPr>
          </a:p>
          <a:p>
            <a:pPr marL="227965" indent="-227965"/>
            <a:r>
              <a:rPr lang="en-US"/>
              <a:t>Iogin authentication​</a:t>
            </a:r>
            <a:endParaRPr lang="en-US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121982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D2BEC-5E7E-745C-0ECE-D3D68D1D0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2DEF0-6AED-2002-BA09-D45C4DB1A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/>
              <a:t>IDALS uses </a:t>
            </a:r>
            <a:r>
              <a:rPr lang="en-US" err="1"/>
              <a:t>Dreamhost</a:t>
            </a:r>
            <a:r>
              <a:rPr lang="en-US"/>
              <a:t> as their hosting provider. Microsoft Azure is available if the technology stack on </a:t>
            </a:r>
            <a:r>
              <a:rPr lang="en-US" err="1"/>
              <a:t>Dreamhost</a:t>
            </a:r>
            <a:r>
              <a:rPr lang="en-US"/>
              <a:t> does not match your technology stack.​</a:t>
            </a:r>
          </a:p>
          <a:p>
            <a:r>
              <a:rPr lang="en-US"/>
              <a:t>If you use </a:t>
            </a:r>
            <a:r>
              <a:rPr lang="en-US" err="1"/>
              <a:t>Dreamhost</a:t>
            </a:r>
            <a:r>
              <a:rPr lang="en-US"/>
              <a:t>, IDALS will provide an account on </a:t>
            </a:r>
            <a:r>
              <a:rPr lang="en-US" err="1"/>
              <a:t>DreamHost</a:t>
            </a:r>
            <a:r>
              <a:rPr lang="en-US"/>
              <a:t>, and you will develop and implement there.​</a:t>
            </a:r>
          </a:p>
          <a:p>
            <a:r>
              <a:rPr lang="en-US"/>
              <a:t>If a CMS is used, it must be one approved by OCIO​</a:t>
            </a:r>
          </a:p>
          <a:p>
            <a:pPr lvl="1"/>
            <a:r>
              <a:rPr lang="en-US"/>
              <a:t>Drupal​</a:t>
            </a:r>
          </a:p>
          <a:p>
            <a:pPr marL="685165" lvl="1" indent="-227965"/>
            <a:r>
              <a:rPr lang="en-US"/>
              <a:t>DNN​ (formerly dot-net nuke)</a:t>
            </a:r>
            <a:endParaRPr lang="en-US">
              <a:ea typeface="Source Sans Pro"/>
            </a:endParaRPr>
          </a:p>
          <a:p>
            <a:r>
              <a:rPr lang="en-US">
                <a:hlinkClick r:id="rId2"/>
              </a:rPr>
              <a:t>https://ocio.iowa.gov/web-content-management-system-standard</a:t>
            </a:r>
            <a:r>
              <a:rPr lang="en-US"/>
              <a:t>​ </a:t>
            </a:r>
          </a:p>
          <a:p>
            <a:pPr marL="227965" indent="-227965"/>
            <a:r>
              <a:rPr lang="en-US"/>
              <a:t>If you chose not to use a CMS, another option is to use some of IDALS’ existing code-base written in PHP​ with a MySQL database</a:t>
            </a:r>
            <a:endParaRPr lang="en-US">
              <a:ea typeface="Source Sans Pro"/>
            </a:endParaRPr>
          </a:p>
          <a:p>
            <a:pPr lvl="1"/>
            <a:r>
              <a:rPr lang="en-US"/>
              <a:t>IDALS uses Bootstrap &amp; jQuery in the current code-base. Although this is not required, it may speed up your development time.​</a:t>
            </a:r>
          </a:p>
        </p:txBody>
      </p:sp>
    </p:spTree>
    <p:extLst>
      <p:ext uri="{BB962C8B-B14F-4D97-AF65-F5344CB8AC3E}">
        <p14:creationId xmlns:p14="http://schemas.microsoft.com/office/powerpoint/2010/main" val="1580053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A3255"/>
      </a:dk1>
      <a:lt1>
        <a:srgbClr val="FFFFFF"/>
      </a:lt1>
      <a:dk2>
        <a:srgbClr val="23803F"/>
      </a:dk2>
      <a:lt2>
        <a:srgbClr val="FFFFFF"/>
      </a:lt2>
      <a:accent1>
        <a:srgbClr val="0A3255"/>
      </a:accent1>
      <a:accent2>
        <a:srgbClr val="DDCB23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3803F"/>
      </a:hlink>
      <a:folHlink>
        <a:srgbClr val="23803F"/>
      </a:folHlink>
    </a:clrScheme>
    <a:fontScheme name="Dept. of Ag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27B618D13839449AD892AD93234BA4" ma:contentTypeVersion="2" ma:contentTypeDescription="Create a new document." ma:contentTypeScope="" ma:versionID="cec2fcdb12de5268e0f259723a9b28d2">
  <xsd:schema xmlns:xsd="http://www.w3.org/2001/XMLSchema" xmlns:xs="http://www.w3.org/2001/XMLSchema" xmlns:p="http://schemas.microsoft.com/office/2006/metadata/properties" xmlns:ns2="2892d596-f704-4cb7-b8ec-ccd386d0ffcb" targetNamespace="http://schemas.microsoft.com/office/2006/metadata/properties" ma:root="true" ma:fieldsID="419afe46a9cdfecf3eadf9babdaff40b" ns2:_="">
    <xsd:import namespace="2892d596-f704-4cb7-b8ec-ccd386d0ff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92d596-f704-4cb7-b8ec-ccd386d0ff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635C8A8-B5A8-4269-8FF3-7A2F3F8B37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40B20F-3181-43D8-A50A-44BC21089B02}">
  <ds:schemaRefs>
    <ds:schemaRef ds:uri="2892d596-f704-4cb7-b8ec-ccd386d0ffc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22D2C7A-F259-463A-809D-6131D5AEAA0F}">
  <ds:schemaRefs>
    <ds:schemaRef ds:uri="2892d596-f704-4cb7-b8ec-ccd386d0ffc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Choose Iowa Website RFP​</vt:lpstr>
      <vt:lpstr>Choose Iowa program overview</vt:lpstr>
      <vt:lpstr>Website capabilities/​features to include​</vt:lpstr>
      <vt:lpstr>Example website</vt:lpstr>
      <vt:lpstr>Example:  Participant profile</vt:lpstr>
      <vt:lpstr>Example: Recipes</vt:lpstr>
      <vt:lpstr>Example events page</vt:lpstr>
      <vt:lpstr>Technical overview</vt:lpstr>
      <vt:lpstr>Hosting</vt:lpstr>
      <vt:lpstr>Payment portal with US Bank</vt:lpstr>
      <vt:lpstr>Email integration</vt:lpstr>
      <vt:lpstr>Login authentication</vt:lpstr>
      <vt:lpstr>Questions?</vt:lpstr>
    </vt:vector>
  </TitlesOfParts>
  <Company>State of Iowa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Marek, Lexi</dc:creator>
  <cp:revision>1</cp:revision>
  <cp:lastPrinted>2019-03-19T13:57:46Z</cp:lastPrinted>
  <dcterms:created xsi:type="dcterms:W3CDTF">2019-02-20T15:00:31Z</dcterms:created>
  <dcterms:modified xsi:type="dcterms:W3CDTF">2022-12-14T17:26:36Z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0x0101008B27B618D13839449AD892AD93234BA4</vt:lpwstr>
  </property>
</Properties>
</file>