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5" r:id="rId3"/>
  </p:sldMasterIdLst>
  <p:notesMasterIdLst>
    <p:notesMasterId r:id="rId27"/>
  </p:notesMasterIdLst>
  <p:sldIdLst>
    <p:sldId id="259" r:id="rId4"/>
    <p:sldId id="1068" r:id="rId5"/>
    <p:sldId id="295" r:id="rId6"/>
    <p:sldId id="1420" r:id="rId7"/>
    <p:sldId id="1460" r:id="rId8"/>
    <p:sldId id="1461" r:id="rId9"/>
    <p:sldId id="1462" r:id="rId10"/>
    <p:sldId id="1438" r:id="rId11"/>
    <p:sldId id="1137" r:id="rId12"/>
    <p:sldId id="303" r:id="rId13"/>
    <p:sldId id="429" r:id="rId14"/>
    <p:sldId id="1464" r:id="rId15"/>
    <p:sldId id="1372" r:id="rId16"/>
    <p:sldId id="1457" r:id="rId17"/>
    <p:sldId id="1463" r:id="rId18"/>
    <p:sldId id="280" r:id="rId19"/>
    <p:sldId id="1468" r:id="rId20"/>
    <p:sldId id="256" r:id="rId21"/>
    <p:sldId id="258" r:id="rId22"/>
    <p:sldId id="1465" r:id="rId23"/>
    <p:sldId id="257" r:id="rId24"/>
    <p:sldId id="1466" r:id="rId25"/>
    <p:sldId id="14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C3-4065-9DB9-7B57801A1A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FC3-4065-9DB9-7B57801A1A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FC3-4065-9DB9-7B57801A1A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FC3-4065-9DB9-7B57801A1A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FC3-4065-9DB9-7B57801A1A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FC3-4065-9DB9-7B57801A1AE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FC3-4065-9DB9-7B57801A1AE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FC3-4065-9DB9-7B57801A1AE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FC3-4065-9DB9-7B57801A1AE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FC3-4065-9DB9-7B57801A1AE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FC3-4065-9DB9-7B57801A1AEE}"/>
              </c:ext>
            </c:extLst>
          </c:dPt>
          <c:dLbls>
            <c:dLbl>
              <c:idx val="5"/>
              <c:layout>
                <c:manualLayout>
                  <c:x val="0"/>
                  <c:y val="1.0853270022011211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FC3-4065-9DB9-7B57801A1AEE}"/>
                </c:ext>
              </c:extLst>
            </c:dLbl>
            <c:dLbl>
              <c:idx val="8"/>
              <c:layout>
                <c:manualLayout>
                  <c:x val="-5.1999153441902479E-2"/>
                  <c:y val="9.0546634676737427E-3"/>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6358227355912167"/>
                      <c:h val="4.6984700789064415E-2"/>
                    </c:manualLayout>
                  </c15:layout>
                </c:ext>
                <c:ext xmlns:c16="http://schemas.microsoft.com/office/drawing/2014/chart" uri="{C3380CC4-5D6E-409C-BE32-E72D297353CC}">
                  <c16:uniqueId val="{00000011-1FC3-4065-9DB9-7B57801A1AE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9"/>
                <c:pt idx="0">
                  <c:v>Travel 20% </c:v>
                </c:pt>
                <c:pt idx="1">
                  <c:v>Parenting Support 20% </c:v>
                </c:pt>
                <c:pt idx="2">
                  <c:v>School Support 20% </c:v>
                </c:pt>
                <c:pt idx="3">
                  <c:v>Homework Support 10%</c:v>
                </c:pt>
                <c:pt idx="4">
                  <c:v>Outreach 4%</c:v>
                </c:pt>
                <c:pt idx="5">
                  <c:v>Crisis Support 1% </c:v>
                </c:pt>
                <c:pt idx="6">
                  <c:v>Documentation 14% </c:v>
                </c:pt>
                <c:pt idx="7">
                  <c:v>Supervision 8% </c:v>
                </c:pt>
                <c:pt idx="8">
                  <c:v>Training 3% </c:v>
                </c:pt>
              </c:strCache>
            </c:strRef>
          </c:cat>
          <c:val>
            <c:numRef>
              <c:f>Sheet1!$B$2:$B$12</c:f>
              <c:numCache>
                <c:formatCode>General</c:formatCode>
                <c:ptCount val="11"/>
                <c:pt idx="0">
                  <c:v>20</c:v>
                </c:pt>
                <c:pt idx="1">
                  <c:v>20</c:v>
                </c:pt>
                <c:pt idx="2">
                  <c:v>20</c:v>
                </c:pt>
                <c:pt idx="3">
                  <c:v>10</c:v>
                </c:pt>
                <c:pt idx="4">
                  <c:v>4</c:v>
                </c:pt>
                <c:pt idx="5">
                  <c:v>1</c:v>
                </c:pt>
                <c:pt idx="6">
                  <c:v>14</c:v>
                </c:pt>
                <c:pt idx="7">
                  <c:v>8</c:v>
                </c:pt>
                <c:pt idx="8">
                  <c:v>3</c:v>
                </c:pt>
              </c:numCache>
            </c:numRef>
          </c:val>
          <c:extLst>
            <c:ext xmlns:c16="http://schemas.microsoft.com/office/drawing/2014/chart" uri="{C3380CC4-5D6E-409C-BE32-E72D297353CC}">
              <c16:uniqueId val="{00000016-1FC3-4065-9DB9-7B57801A1AE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2"/>
                </a:solidFill>
                <a:latin typeface="Tahoma" panose="020B0604030504040204" pitchFamily="34" charset="0"/>
                <a:ea typeface="Tahoma" panose="020B0604030504040204" pitchFamily="34" charset="0"/>
                <a:cs typeface="Tahoma" panose="020B0604030504040204" pitchFamily="34" charset="0"/>
              </a:defRPr>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Placement Stability </a:t>
            </a:r>
          </a:p>
          <a:p>
            <a:pPr>
              <a:defRPr sz="2000">
                <a:solidFill>
                  <a:schemeClr val="tx2"/>
                </a:solidFill>
                <a:latin typeface="Tahoma" panose="020B0604030504040204" pitchFamily="34" charset="0"/>
                <a:ea typeface="Tahoma" panose="020B0604030504040204" pitchFamily="34" charset="0"/>
                <a:cs typeface="Tahoma" panose="020B0604030504040204" pitchFamily="34" charset="0"/>
              </a:defRPr>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(At Home or In Home</a:t>
            </a:r>
            <a:r>
              <a:rPr lang="en-US" sz="2000" baseline="0" dirty="0">
                <a:solidFill>
                  <a:schemeClr val="tx2"/>
                </a:solidFill>
                <a:latin typeface="Tahoma" panose="020B0604030504040204" pitchFamily="34" charset="0"/>
                <a:ea typeface="Tahoma" panose="020B0604030504040204" pitchFamily="34" charset="0"/>
                <a:cs typeface="Tahoma" panose="020B0604030504040204" pitchFamily="34" charset="0"/>
              </a:rPr>
              <a:t> Community) </a:t>
            </a:r>
          </a:p>
          <a:p>
            <a:pPr>
              <a:defRPr sz="2000">
                <a:solidFill>
                  <a:schemeClr val="tx2"/>
                </a:solidFill>
                <a:latin typeface="Tahoma" panose="020B0604030504040204" pitchFamily="34" charset="0"/>
                <a:ea typeface="Tahoma" panose="020B0604030504040204" pitchFamily="34" charset="0"/>
                <a:cs typeface="Tahoma" panose="020B0604030504040204" pitchFamily="34" charset="0"/>
              </a:defRPr>
            </a:pPr>
            <a:r>
              <a:rPr lang="en-US" sz="2000" baseline="0" dirty="0">
                <a:solidFill>
                  <a:schemeClr val="tx2"/>
                </a:solidFill>
                <a:latin typeface="Tahoma" panose="020B0604030504040204" pitchFamily="34" charset="0"/>
                <a:ea typeface="Tahoma" panose="020B0604030504040204" pitchFamily="34" charset="0"/>
                <a:cs typeface="Tahoma" panose="020B0604030504040204" pitchFamily="34" charset="0"/>
              </a:rPr>
              <a:t>n=44</a:t>
            </a:r>
            <a:endParaRPr lang="en-US"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No Aftercare</c:v>
                </c:pt>
              </c:strCache>
            </c:strRef>
          </c:tx>
          <c:spPr>
            <a:solidFill>
              <a:schemeClr val="accent4"/>
            </a:solidFill>
            <a:ln>
              <a:noFill/>
            </a:ln>
            <a:effectLst/>
            <a:sp3d/>
          </c:spPr>
          <c:invertIfNegative val="0"/>
          <c:cat>
            <c:strRef>
              <c:f>Sheet1!$A$2</c:f>
              <c:strCache>
                <c:ptCount val="1"/>
                <c:pt idx="0">
                  <c:v>Home/Community Permancy</c:v>
                </c:pt>
              </c:strCache>
            </c:strRef>
          </c:cat>
          <c:val>
            <c:numRef>
              <c:f>Sheet1!$B$2</c:f>
              <c:numCache>
                <c:formatCode>0%</c:formatCode>
                <c:ptCount val="1"/>
                <c:pt idx="0">
                  <c:v>0.65</c:v>
                </c:pt>
              </c:numCache>
            </c:numRef>
          </c:val>
          <c:extLst>
            <c:ext xmlns:c16="http://schemas.microsoft.com/office/drawing/2014/chart" uri="{C3380CC4-5D6E-409C-BE32-E72D297353CC}">
              <c16:uniqueId val="{00000000-7A70-46F0-9D0B-07D5CCDF18F1}"/>
            </c:ext>
          </c:extLst>
        </c:ser>
        <c:ser>
          <c:idx val="1"/>
          <c:order val="1"/>
          <c:tx>
            <c:strRef>
              <c:f>Sheet1!$C$1</c:f>
              <c:strCache>
                <c:ptCount val="1"/>
                <c:pt idx="0">
                  <c:v>OTWH</c:v>
                </c:pt>
              </c:strCache>
            </c:strRef>
          </c:tx>
          <c:spPr>
            <a:solidFill>
              <a:schemeClr val="accent2"/>
            </a:solidFill>
            <a:ln>
              <a:noFill/>
            </a:ln>
            <a:effectLst/>
            <a:sp3d/>
          </c:spPr>
          <c:invertIfNegative val="0"/>
          <c:cat>
            <c:strRef>
              <c:f>Sheet1!$A$2</c:f>
              <c:strCache>
                <c:ptCount val="1"/>
                <c:pt idx="0">
                  <c:v>Home/Community Permancy</c:v>
                </c:pt>
              </c:strCache>
            </c:strRef>
          </c:cat>
          <c:val>
            <c:numRef>
              <c:f>Sheet1!$C$2</c:f>
              <c:numCache>
                <c:formatCode>0%</c:formatCode>
                <c:ptCount val="1"/>
                <c:pt idx="0">
                  <c:v>0.91</c:v>
                </c:pt>
              </c:numCache>
            </c:numRef>
          </c:val>
          <c:extLst>
            <c:ext xmlns:c16="http://schemas.microsoft.com/office/drawing/2014/chart" uri="{C3380CC4-5D6E-409C-BE32-E72D297353CC}">
              <c16:uniqueId val="{00000001-7A70-46F0-9D0B-07D5CCDF18F1}"/>
            </c:ext>
          </c:extLst>
        </c:ser>
        <c:dLbls>
          <c:showLegendKey val="0"/>
          <c:showVal val="0"/>
          <c:showCatName val="0"/>
          <c:showSerName val="0"/>
          <c:showPercent val="0"/>
          <c:showBubbleSize val="0"/>
        </c:dLbls>
        <c:gapWidth val="150"/>
        <c:shape val="box"/>
        <c:axId val="570040824"/>
        <c:axId val="570043120"/>
        <c:axId val="0"/>
      </c:bar3DChart>
      <c:catAx>
        <c:axId val="570040824"/>
        <c:scaling>
          <c:orientation val="minMax"/>
        </c:scaling>
        <c:delete val="1"/>
        <c:axPos val="b"/>
        <c:numFmt formatCode="General" sourceLinked="1"/>
        <c:majorTickMark val="none"/>
        <c:minorTickMark val="none"/>
        <c:tickLblPos val="nextTo"/>
        <c:crossAx val="570043120"/>
        <c:crosses val="autoZero"/>
        <c:auto val="1"/>
        <c:lblAlgn val="ctr"/>
        <c:lblOffset val="100"/>
        <c:noMultiLvlLbl val="0"/>
      </c:catAx>
      <c:valAx>
        <c:axId val="570043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700408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2"/>
                </a:solidFill>
                <a:latin typeface="Tahoma" panose="020B0604030504040204" pitchFamily="34" charset="0"/>
                <a:ea typeface="Tahoma" panose="020B0604030504040204" pitchFamily="34" charset="0"/>
                <a:cs typeface="Tahoma" panose="020B0604030504040204" pitchFamily="34" charset="0"/>
              </a:defRPr>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School Dropout</a:t>
            </a:r>
            <a:endParaRPr lang="en-US" sz="2000" baseline="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defRPr sz="2000">
                <a:solidFill>
                  <a:schemeClr val="tx2"/>
                </a:solidFill>
                <a:latin typeface="Tahoma" panose="020B0604030504040204" pitchFamily="34" charset="0"/>
                <a:ea typeface="Tahoma" panose="020B0604030504040204" pitchFamily="34" charset="0"/>
                <a:cs typeface="Tahoma" panose="020B0604030504040204" pitchFamily="34" charset="0"/>
              </a:defRPr>
            </a:pPr>
            <a:r>
              <a:rPr lang="en-US" sz="2000" baseline="0" dirty="0">
                <a:solidFill>
                  <a:schemeClr val="tx2"/>
                </a:solidFill>
                <a:latin typeface="Tahoma" panose="020B0604030504040204" pitchFamily="34" charset="0"/>
                <a:ea typeface="Tahoma" panose="020B0604030504040204" pitchFamily="34" charset="0"/>
                <a:cs typeface="Tahoma" panose="020B0604030504040204" pitchFamily="34" charset="0"/>
              </a:rPr>
              <a:t>n=44</a:t>
            </a:r>
            <a:endParaRPr lang="en-US"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OTWH</c:v>
                </c:pt>
              </c:strCache>
            </c:strRef>
          </c:tx>
          <c:spPr>
            <a:solidFill>
              <a:schemeClr val="accent2"/>
            </a:solidFill>
            <a:ln>
              <a:noFill/>
            </a:ln>
            <a:effectLst/>
            <a:sp3d/>
          </c:spPr>
          <c:invertIfNegative val="0"/>
          <c:cat>
            <c:strRef>
              <c:f>Sheet1!$A$2:$A$5</c:f>
              <c:strCache>
                <c:ptCount val="4"/>
                <c:pt idx="0">
                  <c:v>3 months</c:v>
                </c:pt>
                <c:pt idx="1">
                  <c:v>6 months</c:v>
                </c:pt>
                <c:pt idx="2">
                  <c:v>9 months</c:v>
                </c:pt>
                <c:pt idx="3">
                  <c:v>12 months</c:v>
                </c:pt>
              </c:strCache>
            </c:strRef>
          </c:cat>
          <c:val>
            <c:numRef>
              <c:f>Sheet1!$B$2:$B$5</c:f>
              <c:numCache>
                <c:formatCode>0%</c:formatCode>
                <c:ptCount val="4"/>
                <c:pt idx="0">
                  <c:v>0</c:v>
                </c:pt>
                <c:pt idx="1">
                  <c:v>0</c:v>
                </c:pt>
                <c:pt idx="2">
                  <c:v>0</c:v>
                </c:pt>
                <c:pt idx="3" formatCode="0.00%">
                  <c:v>0.125</c:v>
                </c:pt>
              </c:numCache>
            </c:numRef>
          </c:val>
          <c:extLst>
            <c:ext xmlns:c16="http://schemas.microsoft.com/office/drawing/2014/chart" uri="{C3380CC4-5D6E-409C-BE32-E72D297353CC}">
              <c16:uniqueId val="{00000000-7A70-46F0-9D0B-07D5CCDF18F1}"/>
            </c:ext>
          </c:extLst>
        </c:ser>
        <c:ser>
          <c:idx val="1"/>
          <c:order val="1"/>
          <c:tx>
            <c:strRef>
              <c:f>Sheet1!$C$1</c:f>
              <c:strCache>
                <c:ptCount val="1"/>
                <c:pt idx="0">
                  <c:v>No Aftercare</c:v>
                </c:pt>
              </c:strCache>
            </c:strRef>
          </c:tx>
          <c:spPr>
            <a:solidFill>
              <a:schemeClr val="accent4"/>
            </a:solidFill>
            <a:ln>
              <a:noFill/>
            </a:ln>
            <a:effectLst/>
            <a:sp3d/>
          </c:spPr>
          <c:invertIfNegative val="0"/>
          <c:cat>
            <c:strRef>
              <c:f>Sheet1!$A$2:$A$5</c:f>
              <c:strCache>
                <c:ptCount val="4"/>
                <c:pt idx="0">
                  <c:v>3 months</c:v>
                </c:pt>
                <c:pt idx="1">
                  <c:v>6 months</c:v>
                </c:pt>
                <c:pt idx="2">
                  <c:v>9 months</c:v>
                </c:pt>
                <c:pt idx="3">
                  <c:v>12 months</c:v>
                </c:pt>
              </c:strCache>
            </c:strRef>
          </c:cat>
          <c:val>
            <c:numRef>
              <c:f>Sheet1!$C$2:$C$5</c:f>
              <c:numCache>
                <c:formatCode>0%</c:formatCode>
                <c:ptCount val="4"/>
                <c:pt idx="0">
                  <c:v>0.05</c:v>
                </c:pt>
                <c:pt idx="1">
                  <c:v>0.25</c:v>
                </c:pt>
                <c:pt idx="2">
                  <c:v>0.35</c:v>
                </c:pt>
                <c:pt idx="3">
                  <c:v>0.5</c:v>
                </c:pt>
              </c:numCache>
            </c:numRef>
          </c:val>
          <c:extLst>
            <c:ext xmlns:c16="http://schemas.microsoft.com/office/drawing/2014/chart" uri="{C3380CC4-5D6E-409C-BE32-E72D297353CC}">
              <c16:uniqueId val="{00000001-7A70-46F0-9D0B-07D5CCDF18F1}"/>
            </c:ext>
          </c:extLst>
        </c:ser>
        <c:dLbls>
          <c:showLegendKey val="0"/>
          <c:showVal val="0"/>
          <c:showCatName val="0"/>
          <c:showSerName val="0"/>
          <c:showPercent val="0"/>
          <c:showBubbleSize val="0"/>
        </c:dLbls>
        <c:gapWidth val="150"/>
        <c:shape val="box"/>
        <c:axId val="570040824"/>
        <c:axId val="570043120"/>
        <c:axId val="0"/>
      </c:bar3DChart>
      <c:catAx>
        <c:axId val="570040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70043120"/>
        <c:crosses val="autoZero"/>
        <c:auto val="1"/>
        <c:lblAlgn val="ctr"/>
        <c:lblOffset val="100"/>
        <c:noMultiLvlLbl val="0"/>
      </c:catAx>
      <c:valAx>
        <c:axId val="570043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0408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2"/>
                </a:solidFill>
                <a:latin typeface="Tahoma" panose="020B0604030504040204" pitchFamily="34" charset="0"/>
                <a:ea typeface="Tahoma" panose="020B0604030504040204" pitchFamily="34" charset="0"/>
                <a:cs typeface="Tahoma" panose="020B0604030504040204" pitchFamily="34" charset="0"/>
              </a:defRPr>
            </a:pPr>
            <a:r>
              <a:rPr lang="en-US" sz="2000" baseline="0" dirty="0">
                <a:solidFill>
                  <a:schemeClr val="tx2"/>
                </a:solidFill>
                <a:latin typeface="Tahoma" panose="020B0604030504040204" pitchFamily="34" charset="0"/>
                <a:ea typeface="Tahoma" panose="020B0604030504040204" pitchFamily="34" charset="0"/>
                <a:cs typeface="Tahoma" panose="020B0604030504040204" pitchFamily="34" charset="0"/>
              </a:rPr>
              <a:t>Graduated/Attending School</a:t>
            </a:r>
          </a:p>
          <a:p>
            <a:pPr>
              <a:defRPr sz="2000">
                <a:solidFill>
                  <a:schemeClr val="tx2"/>
                </a:solidFill>
                <a:latin typeface="Tahoma" panose="020B0604030504040204" pitchFamily="34" charset="0"/>
                <a:ea typeface="Tahoma" panose="020B0604030504040204" pitchFamily="34" charset="0"/>
                <a:cs typeface="Tahoma" panose="020B0604030504040204" pitchFamily="34" charset="0"/>
              </a:defRPr>
            </a:pPr>
            <a:r>
              <a:rPr lang="en-US" sz="2000" baseline="0" dirty="0">
                <a:solidFill>
                  <a:schemeClr val="tx2"/>
                </a:solidFill>
                <a:latin typeface="Tahoma" panose="020B0604030504040204" pitchFamily="34" charset="0"/>
                <a:ea typeface="Tahoma" panose="020B0604030504040204" pitchFamily="34" charset="0"/>
                <a:cs typeface="Tahoma" panose="020B0604030504040204" pitchFamily="34" charset="0"/>
              </a:rPr>
              <a:t>n=44</a:t>
            </a:r>
            <a:endParaRPr lang="en-US"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6242154513294532E-2"/>
          <c:y val="0.20309385297120106"/>
          <c:w val="0.83475493552436375"/>
          <c:h val="0.76099213621189621"/>
        </c:manualLayout>
      </c:layout>
      <c:bar3DChart>
        <c:barDir val="col"/>
        <c:grouping val="clustered"/>
        <c:varyColors val="0"/>
        <c:ser>
          <c:idx val="0"/>
          <c:order val="0"/>
          <c:tx>
            <c:strRef>
              <c:f>Sheet1!$B$1</c:f>
              <c:strCache>
                <c:ptCount val="1"/>
                <c:pt idx="0">
                  <c:v>No Aftercare</c:v>
                </c:pt>
              </c:strCache>
            </c:strRef>
          </c:tx>
          <c:spPr>
            <a:solidFill>
              <a:schemeClr val="accent4"/>
            </a:solidFill>
            <a:ln>
              <a:noFill/>
            </a:ln>
            <a:effectLst/>
            <a:sp3d/>
          </c:spPr>
          <c:invertIfNegative val="0"/>
          <c:cat>
            <c:numRef>
              <c:f>Sheet1!$A$2</c:f>
              <c:numCache>
                <c:formatCode>General</c:formatCode>
                <c:ptCount val="1"/>
              </c:numCache>
            </c:numRef>
          </c:cat>
          <c:val>
            <c:numRef>
              <c:f>Sheet1!$B$2</c:f>
              <c:numCache>
                <c:formatCode>0%</c:formatCode>
                <c:ptCount val="1"/>
                <c:pt idx="0">
                  <c:v>0.5</c:v>
                </c:pt>
              </c:numCache>
            </c:numRef>
          </c:val>
          <c:extLst>
            <c:ext xmlns:c16="http://schemas.microsoft.com/office/drawing/2014/chart" uri="{C3380CC4-5D6E-409C-BE32-E72D297353CC}">
              <c16:uniqueId val="{00000000-7A70-46F0-9D0B-07D5CCDF18F1}"/>
            </c:ext>
          </c:extLst>
        </c:ser>
        <c:ser>
          <c:idx val="1"/>
          <c:order val="1"/>
          <c:tx>
            <c:strRef>
              <c:f>Sheet1!$C$1</c:f>
              <c:strCache>
                <c:ptCount val="1"/>
                <c:pt idx="0">
                  <c:v>OTWH</c:v>
                </c:pt>
              </c:strCache>
            </c:strRef>
          </c:tx>
          <c:spPr>
            <a:solidFill>
              <a:schemeClr val="accent2"/>
            </a:solidFill>
            <a:ln>
              <a:noFill/>
            </a:ln>
            <a:effectLst/>
            <a:sp3d/>
          </c:spPr>
          <c:invertIfNegative val="0"/>
          <c:cat>
            <c:numRef>
              <c:f>Sheet1!$A$2</c:f>
              <c:numCache>
                <c:formatCode>General</c:formatCode>
                <c:ptCount val="1"/>
              </c:numCache>
            </c:numRef>
          </c:cat>
          <c:val>
            <c:numRef>
              <c:f>Sheet1!$C$2</c:f>
              <c:numCache>
                <c:formatCode>0%</c:formatCode>
                <c:ptCount val="1"/>
                <c:pt idx="0">
                  <c:v>0.875</c:v>
                </c:pt>
              </c:numCache>
            </c:numRef>
          </c:val>
          <c:extLst>
            <c:ext xmlns:c16="http://schemas.microsoft.com/office/drawing/2014/chart" uri="{C3380CC4-5D6E-409C-BE32-E72D297353CC}">
              <c16:uniqueId val="{00000001-7A70-46F0-9D0B-07D5CCDF18F1}"/>
            </c:ext>
          </c:extLst>
        </c:ser>
        <c:dLbls>
          <c:showLegendKey val="0"/>
          <c:showVal val="0"/>
          <c:showCatName val="0"/>
          <c:showSerName val="0"/>
          <c:showPercent val="0"/>
          <c:showBubbleSize val="0"/>
        </c:dLbls>
        <c:gapWidth val="150"/>
        <c:shape val="box"/>
        <c:axId val="570040824"/>
        <c:axId val="570043120"/>
        <c:axId val="0"/>
      </c:bar3DChart>
      <c:catAx>
        <c:axId val="570040824"/>
        <c:scaling>
          <c:orientation val="minMax"/>
        </c:scaling>
        <c:delete val="1"/>
        <c:axPos val="b"/>
        <c:numFmt formatCode="General" sourceLinked="1"/>
        <c:majorTickMark val="none"/>
        <c:minorTickMark val="none"/>
        <c:tickLblPos val="nextTo"/>
        <c:crossAx val="570043120"/>
        <c:crosses val="autoZero"/>
        <c:auto val="1"/>
        <c:lblAlgn val="ctr"/>
        <c:lblOffset val="100"/>
        <c:noMultiLvlLbl val="0"/>
      </c:catAx>
      <c:valAx>
        <c:axId val="570043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0408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Tahoma" panose="020B0604030504040204" pitchFamily="34" charset="0"/>
                <a:ea typeface="Tahoma" panose="020B0604030504040204" pitchFamily="34" charset="0"/>
                <a:cs typeface="Tahoma" panose="020B0604030504040204" pitchFamily="34" charset="0"/>
              </a:defRPr>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Recidivism</a:t>
            </a:r>
            <a:r>
              <a:rPr lang="en-US" baseline="0" dirty="0">
                <a:solidFill>
                  <a:schemeClr val="tx2"/>
                </a:solidFill>
                <a:latin typeface="Tahoma" panose="020B0604030504040204" pitchFamily="34" charset="0"/>
                <a:ea typeface="Tahoma" panose="020B0604030504040204" pitchFamily="34" charset="0"/>
                <a:cs typeface="Tahoma" panose="020B0604030504040204" pitchFamily="34" charset="0"/>
              </a:rPr>
              <a:t> to Out of Home Placement </a:t>
            </a:r>
          </a:p>
          <a:p>
            <a:pPr>
              <a:defRPr>
                <a:solidFill>
                  <a:schemeClr val="tx2"/>
                </a:solidFill>
                <a:latin typeface="Tahoma" panose="020B0604030504040204" pitchFamily="34" charset="0"/>
                <a:ea typeface="Tahoma" panose="020B0604030504040204" pitchFamily="34" charset="0"/>
                <a:cs typeface="Tahoma" panose="020B0604030504040204" pitchFamily="34" charset="0"/>
              </a:defRPr>
            </a:pPr>
            <a:r>
              <a:rPr lang="en-US" baseline="0" dirty="0">
                <a:solidFill>
                  <a:schemeClr val="tx2"/>
                </a:solidFill>
                <a:latin typeface="Tahoma" panose="020B0604030504040204" pitchFamily="34" charset="0"/>
                <a:ea typeface="Tahoma" panose="020B0604030504040204" pitchFamily="34" charset="0"/>
                <a:cs typeface="Tahoma" panose="020B0604030504040204" pitchFamily="34" charset="0"/>
              </a:rPr>
              <a:t>(Residential/Detention)</a:t>
            </a:r>
          </a:p>
          <a:p>
            <a:pPr>
              <a:defRPr>
                <a:solidFill>
                  <a:schemeClr val="tx2"/>
                </a:solidFill>
                <a:latin typeface="Tahoma" panose="020B0604030504040204" pitchFamily="34" charset="0"/>
                <a:ea typeface="Tahoma" panose="020B0604030504040204" pitchFamily="34" charset="0"/>
                <a:cs typeface="Tahoma" panose="020B0604030504040204" pitchFamily="34" charset="0"/>
              </a:defRPr>
            </a:pPr>
            <a:r>
              <a:rPr lang="en-US" baseline="0" dirty="0">
                <a:solidFill>
                  <a:schemeClr val="tx2"/>
                </a:solidFill>
                <a:latin typeface="Tahoma" panose="020B0604030504040204" pitchFamily="34" charset="0"/>
                <a:ea typeface="Tahoma" panose="020B0604030504040204" pitchFamily="34" charset="0"/>
                <a:cs typeface="Tahoma" panose="020B0604030504040204" pitchFamily="34" charset="0"/>
              </a:rPr>
              <a:t>n=44</a:t>
            </a:r>
            <a:endParaRPr lang="en-US" dirty="0">
              <a:solidFill>
                <a:schemeClr val="tx2"/>
              </a:solidFill>
              <a:latin typeface="Tahoma" panose="020B0604030504040204" pitchFamily="34" charset="0"/>
              <a:ea typeface="Tahoma" panose="020B0604030504040204" pitchFamily="34" charset="0"/>
              <a:cs typeface="Tahoma" panose="020B0604030504040204" pitchFamily="34" charset="0"/>
            </a:endParaRPr>
          </a:p>
        </c:rich>
      </c:tx>
      <c:layout>
        <c:manualLayout>
          <c:xMode val="edge"/>
          <c:yMode val="edge"/>
          <c:x val="0.32344202898550722"/>
          <c:y val="1.75118549742630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297405759062713E-2"/>
          <c:y val="0.26164917549498568"/>
          <c:w val="0.82519932291072307"/>
          <c:h val="0.65683796570158415"/>
        </c:manualLayout>
      </c:layout>
      <c:bar3DChart>
        <c:barDir val="col"/>
        <c:grouping val="clustered"/>
        <c:varyColors val="0"/>
        <c:ser>
          <c:idx val="0"/>
          <c:order val="0"/>
          <c:tx>
            <c:strRef>
              <c:f>Sheet1!$B$1</c:f>
              <c:strCache>
                <c:ptCount val="1"/>
                <c:pt idx="0">
                  <c:v>OTWH</c:v>
                </c:pt>
              </c:strCache>
            </c:strRef>
          </c:tx>
          <c:spPr>
            <a:solidFill>
              <a:schemeClr val="accent2"/>
            </a:solidFill>
            <a:ln>
              <a:noFill/>
            </a:ln>
            <a:effectLst/>
            <a:sp3d/>
          </c:spPr>
          <c:invertIfNegative val="0"/>
          <c:cat>
            <c:strRef>
              <c:f>Sheet1!$A$2:$A$4</c:f>
              <c:strCache>
                <c:ptCount val="3"/>
                <c:pt idx="0">
                  <c:v>6 months post</c:v>
                </c:pt>
                <c:pt idx="1">
                  <c:v>9 months post</c:v>
                </c:pt>
                <c:pt idx="2">
                  <c:v>12 months post</c:v>
                </c:pt>
              </c:strCache>
            </c:strRef>
          </c:cat>
          <c:val>
            <c:numRef>
              <c:f>Sheet1!$B$2:$B$4</c:f>
              <c:numCache>
                <c:formatCode>0%</c:formatCode>
                <c:ptCount val="3"/>
                <c:pt idx="0">
                  <c:v>0</c:v>
                </c:pt>
                <c:pt idx="1">
                  <c:v>0</c:v>
                </c:pt>
                <c:pt idx="2">
                  <c:v>0</c:v>
                </c:pt>
              </c:numCache>
            </c:numRef>
          </c:val>
          <c:extLst>
            <c:ext xmlns:c16="http://schemas.microsoft.com/office/drawing/2014/chart" uri="{C3380CC4-5D6E-409C-BE32-E72D297353CC}">
              <c16:uniqueId val="{00000000-7A70-46F0-9D0B-07D5CCDF18F1}"/>
            </c:ext>
          </c:extLst>
        </c:ser>
        <c:ser>
          <c:idx val="1"/>
          <c:order val="1"/>
          <c:tx>
            <c:strRef>
              <c:f>Sheet1!$C$1</c:f>
              <c:strCache>
                <c:ptCount val="1"/>
                <c:pt idx="0">
                  <c:v>No Aftercare</c:v>
                </c:pt>
              </c:strCache>
            </c:strRef>
          </c:tx>
          <c:spPr>
            <a:solidFill>
              <a:schemeClr val="accent4"/>
            </a:solidFill>
            <a:ln>
              <a:noFill/>
            </a:ln>
            <a:effectLst/>
            <a:sp3d/>
          </c:spPr>
          <c:invertIfNegative val="0"/>
          <c:cat>
            <c:strRef>
              <c:f>Sheet1!$A$2:$A$4</c:f>
              <c:strCache>
                <c:ptCount val="3"/>
                <c:pt idx="0">
                  <c:v>6 months post</c:v>
                </c:pt>
                <c:pt idx="1">
                  <c:v>9 months post</c:v>
                </c:pt>
                <c:pt idx="2">
                  <c:v>12 months post</c:v>
                </c:pt>
              </c:strCache>
            </c:strRef>
          </c:cat>
          <c:val>
            <c:numRef>
              <c:f>Sheet1!$C$2:$C$4</c:f>
              <c:numCache>
                <c:formatCode>0%</c:formatCode>
                <c:ptCount val="3"/>
                <c:pt idx="0">
                  <c:v>0.2</c:v>
                </c:pt>
                <c:pt idx="1">
                  <c:v>0.25</c:v>
                </c:pt>
                <c:pt idx="2">
                  <c:v>0.35</c:v>
                </c:pt>
              </c:numCache>
            </c:numRef>
          </c:val>
          <c:extLst>
            <c:ext xmlns:c16="http://schemas.microsoft.com/office/drawing/2014/chart" uri="{C3380CC4-5D6E-409C-BE32-E72D297353CC}">
              <c16:uniqueId val="{00000001-7A70-46F0-9D0B-07D5CCDF18F1}"/>
            </c:ext>
          </c:extLst>
        </c:ser>
        <c:dLbls>
          <c:showLegendKey val="0"/>
          <c:showVal val="0"/>
          <c:showCatName val="0"/>
          <c:showSerName val="0"/>
          <c:showPercent val="0"/>
          <c:showBubbleSize val="0"/>
        </c:dLbls>
        <c:gapWidth val="150"/>
        <c:shape val="box"/>
        <c:axId val="570040824"/>
        <c:axId val="570043120"/>
        <c:axId val="0"/>
      </c:bar3DChart>
      <c:catAx>
        <c:axId val="570040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570043120"/>
        <c:crosses val="autoZero"/>
        <c:auto val="1"/>
        <c:lblAlgn val="ctr"/>
        <c:lblOffset val="100"/>
        <c:noMultiLvlLbl val="0"/>
      </c:catAx>
      <c:valAx>
        <c:axId val="570043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00408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431A6C-8C82-48F1-8376-CBACC416D5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016793-7074-4E07-AD47-73A453E2AA8A}">
      <dgm:prSet phldrT="[Text]" custT="1"/>
      <dgm:spPr>
        <a:solidFill>
          <a:schemeClr val="accent2"/>
        </a:solidFill>
        <a:ln w="28575">
          <a:solidFill>
            <a:schemeClr val="tx2"/>
          </a:solidFill>
        </a:ln>
      </dgm:spPr>
      <dgm:t>
        <a:bodyPr/>
        <a:lstStyle/>
        <a:p>
          <a:r>
            <a:rPr lang="en-US" sz="3200" dirty="0">
              <a:solidFill>
                <a:schemeClr val="bg1"/>
              </a:solidFill>
            </a:rPr>
            <a:t>Family Support</a:t>
          </a:r>
        </a:p>
      </dgm:t>
    </dgm:pt>
    <dgm:pt modelId="{D208262B-F248-4E2C-AD4B-D2694E524207}" type="parTrans" cxnId="{31412C8A-370D-46F4-8932-34F9E1EC511B}">
      <dgm:prSet/>
      <dgm:spPr/>
      <dgm:t>
        <a:bodyPr/>
        <a:lstStyle/>
        <a:p>
          <a:endParaRPr lang="en-US"/>
        </a:p>
      </dgm:t>
    </dgm:pt>
    <dgm:pt modelId="{74D23001-D6AF-4D38-A1E3-6ECA25352EAE}" type="sibTrans" cxnId="{31412C8A-370D-46F4-8932-34F9E1EC511B}">
      <dgm:prSet/>
      <dgm:spPr/>
      <dgm:t>
        <a:bodyPr/>
        <a:lstStyle/>
        <a:p>
          <a:endParaRPr lang="en-US"/>
        </a:p>
      </dgm:t>
    </dgm:pt>
    <dgm:pt modelId="{0ED1A2F2-70FE-455B-A64F-00E4BACEA174}">
      <dgm:prSet phldrT="[Text]" custT="1"/>
      <dgm:spPr/>
      <dgm:t>
        <a:bodyPr/>
        <a:lstStyle/>
        <a:p>
          <a:pPr marL="228600" indent="-228600">
            <a:lnSpc>
              <a:spcPct val="100000"/>
            </a:lnSpc>
            <a:spcAft>
              <a:spcPts val="1200"/>
            </a:spcAft>
            <a:buFont typeface="Symbol" panose="05050102010706020507" pitchFamily="18" charset="2"/>
            <a:buChar char=""/>
          </a:pPr>
          <a:r>
            <a:rPr lang="en-US" sz="2000" kern="1200" dirty="0">
              <a:solidFill>
                <a:schemeClr val="tx2"/>
              </a:solidFill>
              <a:latin typeface="Tahoma" panose="020B0604030504040204" pitchFamily="34" charset="0"/>
              <a:ea typeface="Tahoma" panose="020B0604030504040204" pitchFamily="34" charset="0"/>
              <a:cs typeface="Tahoma" panose="020B0604030504040204" pitchFamily="34" charset="0"/>
            </a:rPr>
            <a:t>Improves child-family relationships</a:t>
          </a:r>
          <a:endParaRPr lang="en-US" sz="20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DD5A6997-8AB0-441C-B58D-53A2A28E0430}" type="parTrans" cxnId="{D78A6CDD-A697-4011-BF28-B63ED4EFE3F2}">
      <dgm:prSet/>
      <dgm:spPr/>
      <dgm:t>
        <a:bodyPr/>
        <a:lstStyle/>
        <a:p>
          <a:endParaRPr lang="en-US"/>
        </a:p>
      </dgm:t>
    </dgm:pt>
    <dgm:pt modelId="{B1BCA8AC-6B04-45BC-929D-B2699A8B702F}" type="sibTrans" cxnId="{D78A6CDD-A697-4011-BF28-B63ED4EFE3F2}">
      <dgm:prSet/>
      <dgm:spPr/>
      <dgm:t>
        <a:bodyPr/>
        <a:lstStyle/>
        <a:p>
          <a:endParaRPr lang="en-US"/>
        </a:p>
      </dgm:t>
    </dgm:pt>
    <dgm:pt modelId="{BBEB9FB2-FF4E-42F5-8A2B-E03CA99D8DEF}">
      <dgm:prSet custT="1"/>
      <dgm:spPr/>
      <dgm:t>
        <a:bodyPr/>
        <a:lstStyle/>
        <a:p>
          <a:pPr marL="228600" indent="-228600">
            <a:lnSpc>
              <a:spcPct val="100000"/>
            </a:lnSpc>
            <a:spcAft>
              <a:spcPts val="1200"/>
            </a:spcAft>
            <a:buFont typeface="Symbol" panose="05050102010706020507" pitchFamily="18" charset="2"/>
            <a:buChar char=""/>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Establishes clear, consistent rules and expectations</a:t>
          </a:r>
        </a:p>
      </dgm:t>
    </dgm:pt>
    <dgm:pt modelId="{7BAD5DBB-BB9E-4777-B07C-65484734138A}" type="parTrans" cxnId="{A255E610-5997-44E4-B5AD-B7CE69C28047}">
      <dgm:prSet/>
      <dgm:spPr/>
      <dgm:t>
        <a:bodyPr/>
        <a:lstStyle/>
        <a:p>
          <a:endParaRPr lang="en-US"/>
        </a:p>
      </dgm:t>
    </dgm:pt>
    <dgm:pt modelId="{BC9FAED0-D7FD-4DE9-A83E-D78F30341A0F}" type="sibTrans" cxnId="{A255E610-5997-44E4-B5AD-B7CE69C28047}">
      <dgm:prSet/>
      <dgm:spPr/>
      <dgm:t>
        <a:bodyPr/>
        <a:lstStyle/>
        <a:p>
          <a:endParaRPr lang="en-US"/>
        </a:p>
      </dgm:t>
    </dgm:pt>
    <dgm:pt modelId="{02EB05A3-2F81-40C9-AF2D-7D65A14A1A2A}">
      <dgm:prSet custT="1"/>
      <dgm:spPr/>
      <dgm:t>
        <a:bodyPr/>
        <a:lstStyle/>
        <a:p>
          <a:pPr marL="228600" indent="-228600">
            <a:lnSpc>
              <a:spcPct val="100000"/>
            </a:lnSpc>
            <a:spcAft>
              <a:spcPts val="1200"/>
            </a:spcAft>
            <a:buFont typeface="Symbol" panose="05050102010706020507" pitchFamily="18" charset="2"/>
            <a:buChar char=""/>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Teaches skills for lifelong success</a:t>
          </a:r>
        </a:p>
      </dgm:t>
    </dgm:pt>
    <dgm:pt modelId="{D9BC5394-23E7-490B-A531-79BCFADF40AA}" type="parTrans" cxnId="{4E56C23B-1AD5-48A5-BB45-18AB7D87A672}">
      <dgm:prSet/>
      <dgm:spPr/>
      <dgm:t>
        <a:bodyPr/>
        <a:lstStyle/>
        <a:p>
          <a:endParaRPr lang="en-US"/>
        </a:p>
      </dgm:t>
    </dgm:pt>
    <dgm:pt modelId="{F9E91D8E-F441-4507-A34D-65DF47CF90E4}" type="sibTrans" cxnId="{4E56C23B-1AD5-48A5-BB45-18AB7D87A672}">
      <dgm:prSet/>
      <dgm:spPr/>
      <dgm:t>
        <a:bodyPr/>
        <a:lstStyle/>
        <a:p>
          <a:endParaRPr lang="en-US"/>
        </a:p>
      </dgm:t>
    </dgm:pt>
    <dgm:pt modelId="{FEE8A078-675C-468C-A21E-29C8FC145D36}">
      <dgm:prSet custT="1"/>
      <dgm:spPr/>
      <dgm:t>
        <a:bodyPr/>
        <a:lstStyle/>
        <a:p>
          <a:pPr marL="228600" indent="-228600">
            <a:lnSpc>
              <a:spcPct val="100000"/>
            </a:lnSpc>
            <a:spcAft>
              <a:spcPts val="1200"/>
            </a:spcAft>
            <a:buFont typeface="Symbol" panose="05050102010706020507" pitchFamily="18" charset="2"/>
            <a:buChar char=""/>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Encourages good behavior</a:t>
          </a:r>
        </a:p>
      </dgm:t>
    </dgm:pt>
    <dgm:pt modelId="{31CE4981-943A-4B0A-B189-593F6719EBA8}" type="parTrans" cxnId="{5CFB88D8-AAA5-4997-B190-318BA9654CC4}">
      <dgm:prSet/>
      <dgm:spPr/>
      <dgm:t>
        <a:bodyPr/>
        <a:lstStyle/>
        <a:p>
          <a:endParaRPr lang="en-US"/>
        </a:p>
      </dgm:t>
    </dgm:pt>
    <dgm:pt modelId="{3062A309-1958-4F91-B86A-F3B27F2D3307}" type="sibTrans" cxnId="{5CFB88D8-AAA5-4997-B190-318BA9654CC4}">
      <dgm:prSet/>
      <dgm:spPr/>
      <dgm:t>
        <a:bodyPr/>
        <a:lstStyle/>
        <a:p>
          <a:endParaRPr lang="en-US"/>
        </a:p>
      </dgm:t>
    </dgm:pt>
    <dgm:pt modelId="{E907D78A-1352-45E3-A7D3-18278264747B}">
      <dgm:prSet custT="1"/>
      <dgm:spPr/>
      <dgm:t>
        <a:bodyPr/>
        <a:lstStyle/>
        <a:p>
          <a:pPr marL="228600" indent="-228600">
            <a:lnSpc>
              <a:spcPct val="100000"/>
            </a:lnSpc>
            <a:spcAft>
              <a:spcPts val="1200"/>
            </a:spcAft>
            <a:buFont typeface="Symbol" panose="05050102010706020507" pitchFamily="18" charset="2"/>
            <a:buChar char=""/>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Prevents problem behavior</a:t>
          </a:r>
        </a:p>
      </dgm:t>
    </dgm:pt>
    <dgm:pt modelId="{44550EF8-BB61-40EF-B3A6-EB53BBE30C4A}" type="parTrans" cxnId="{504436AF-C6A1-491A-9E5E-B8CB8E246F84}">
      <dgm:prSet/>
      <dgm:spPr/>
      <dgm:t>
        <a:bodyPr/>
        <a:lstStyle/>
        <a:p>
          <a:endParaRPr lang="en-US"/>
        </a:p>
      </dgm:t>
    </dgm:pt>
    <dgm:pt modelId="{4B0E2BBA-05F0-481C-AD1F-5633635E61CA}" type="sibTrans" cxnId="{504436AF-C6A1-491A-9E5E-B8CB8E246F84}">
      <dgm:prSet/>
      <dgm:spPr/>
      <dgm:t>
        <a:bodyPr/>
        <a:lstStyle/>
        <a:p>
          <a:endParaRPr lang="en-US"/>
        </a:p>
      </dgm:t>
    </dgm:pt>
    <dgm:pt modelId="{052BD621-BDCF-4F16-B604-232F65676FD8}">
      <dgm:prSet custT="1"/>
      <dgm:spPr/>
      <dgm:t>
        <a:bodyPr/>
        <a:lstStyle/>
        <a:p>
          <a:pPr marL="228600" indent="-228600">
            <a:lnSpc>
              <a:spcPct val="100000"/>
            </a:lnSpc>
            <a:spcAft>
              <a:spcPts val="1200"/>
            </a:spcAft>
            <a:buFont typeface="Symbol" panose="05050102010706020507" pitchFamily="18" charset="2"/>
            <a:buChar char=""/>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Corrects problem behavior</a:t>
          </a:r>
        </a:p>
      </dgm:t>
    </dgm:pt>
    <dgm:pt modelId="{CC15DE01-DF4C-479E-B899-7E6AA67EFFBE}" type="parTrans" cxnId="{DFE0FBDA-2AAA-4E92-8F3A-0ADB9B2FA23A}">
      <dgm:prSet/>
      <dgm:spPr/>
      <dgm:t>
        <a:bodyPr/>
        <a:lstStyle/>
        <a:p>
          <a:endParaRPr lang="en-US"/>
        </a:p>
      </dgm:t>
    </dgm:pt>
    <dgm:pt modelId="{D247FB44-5909-481E-8DCD-FB553025F009}" type="sibTrans" cxnId="{DFE0FBDA-2AAA-4E92-8F3A-0ADB9B2FA23A}">
      <dgm:prSet/>
      <dgm:spPr/>
      <dgm:t>
        <a:bodyPr/>
        <a:lstStyle/>
        <a:p>
          <a:endParaRPr lang="en-US"/>
        </a:p>
      </dgm:t>
    </dgm:pt>
    <dgm:pt modelId="{C47EA5AF-45BE-4B80-B12C-96E52E870764}">
      <dgm:prSet custT="1"/>
      <dgm:spPr/>
      <dgm:t>
        <a:bodyPr/>
        <a:lstStyle/>
        <a:p>
          <a:pPr marL="228600" indent="-228600">
            <a:lnSpc>
              <a:spcPct val="100000"/>
            </a:lnSpc>
            <a:spcAft>
              <a:spcPts val="1200"/>
            </a:spcAft>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Promotes self-control</a:t>
          </a:r>
        </a:p>
      </dgm:t>
    </dgm:pt>
    <dgm:pt modelId="{A92990A1-2267-4392-B499-A01B78359A08}" type="parTrans" cxnId="{B7640363-4ED0-48BD-A0A5-0C7A577B9838}">
      <dgm:prSet/>
      <dgm:spPr/>
      <dgm:t>
        <a:bodyPr/>
        <a:lstStyle/>
        <a:p>
          <a:endParaRPr lang="en-US"/>
        </a:p>
      </dgm:t>
    </dgm:pt>
    <dgm:pt modelId="{873ABDDC-CE9A-456D-9379-BCF7DAA970E6}" type="sibTrans" cxnId="{B7640363-4ED0-48BD-A0A5-0C7A577B9838}">
      <dgm:prSet/>
      <dgm:spPr/>
      <dgm:t>
        <a:bodyPr/>
        <a:lstStyle/>
        <a:p>
          <a:endParaRPr lang="en-US"/>
        </a:p>
      </dgm:t>
    </dgm:pt>
    <dgm:pt modelId="{E97020ED-AA52-48D0-B3A1-A7B77A34BB74}" type="pres">
      <dgm:prSet presAssocID="{4E431A6C-8C82-48F1-8376-CBACC416D5C4}" presName="linear" presStyleCnt="0">
        <dgm:presLayoutVars>
          <dgm:animLvl val="lvl"/>
          <dgm:resizeHandles val="exact"/>
        </dgm:presLayoutVars>
      </dgm:prSet>
      <dgm:spPr/>
    </dgm:pt>
    <dgm:pt modelId="{8CFA3AE9-3084-4074-93E0-FC1041C9890B}" type="pres">
      <dgm:prSet presAssocID="{9F016793-7074-4E07-AD47-73A453E2AA8A}" presName="parentText" presStyleLbl="node1" presStyleIdx="0" presStyleCnt="1" custScaleY="70542">
        <dgm:presLayoutVars>
          <dgm:chMax val="0"/>
          <dgm:bulletEnabled val="1"/>
        </dgm:presLayoutVars>
      </dgm:prSet>
      <dgm:spPr/>
    </dgm:pt>
    <dgm:pt modelId="{F5FE180B-84E5-4DDD-A798-C2366F7BA842}" type="pres">
      <dgm:prSet presAssocID="{9F016793-7074-4E07-AD47-73A453E2AA8A}" presName="childText" presStyleLbl="revTx" presStyleIdx="0" presStyleCnt="1" custScaleY="99839" custLinFactNeighborX="-134" custLinFactNeighborY="15208">
        <dgm:presLayoutVars>
          <dgm:bulletEnabled val="1"/>
        </dgm:presLayoutVars>
      </dgm:prSet>
      <dgm:spPr/>
    </dgm:pt>
  </dgm:ptLst>
  <dgm:cxnLst>
    <dgm:cxn modelId="{A255E610-5997-44E4-B5AD-B7CE69C28047}" srcId="{9F016793-7074-4E07-AD47-73A453E2AA8A}" destId="{BBEB9FB2-FF4E-42F5-8A2B-E03CA99D8DEF}" srcOrd="1" destOrd="0" parTransId="{7BAD5DBB-BB9E-4777-B07C-65484734138A}" sibTransId="{BC9FAED0-D7FD-4DE9-A83E-D78F30341A0F}"/>
    <dgm:cxn modelId="{51D29A14-010C-48D3-AD7A-9BACD075E5B6}" type="presOf" srcId="{E907D78A-1352-45E3-A7D3-18278264747B}" destId="{F5FE180B-84E5-4DDD-A798-C2366F7BA842}" srcOrd="0" destOrd="4" presId="urn:microsoft.com/office/officeart/2005/8/layout/vList2"/>
    <dgm:cxn modelId="{E4259724-72DC-481C-84A2-493B3A8F74A0}" type="presOf" srcId="{9F016793-7074-4E07-AD47-73A453E2AA8A}" destId="{8CFA3AE9-3084-4074-93E0-FC1041C9890B}" srcOrd="0" destOrd="0" presId="urn:microsoft.com/office/officeart/2005/8/layout/vList2"/>
    <dgm:cxn modelId="{9522C933-6880-4747-99F2-CCB54AE70D01}" type="presOf" srcId="{02EB05A3-2F81-40C9-AF2D-7D65A14A1A2A}" destId="{F5FE180B-84E5-4DDD-A798-C2366F7BA842}" srcOrd="0" destOrd="2" presId="urn:microsoft.com/office/officeart/2005/8/layout/vList2"/>
    <dgm:cxn modelId="{E135C03B-98EC-47F7-A11E-A9BD99022684}" type="presOf" srcId="{4E431A6C-8C82-48F1-8376-CBACC416D5C4}" destId="{E97020ED-AA52-48D0-B3A1-A7B77A34BB74}" srcOrd="0" destOrd="0" presId="urn:microsoft.com/office/officeart/2005/8/layout/vList2"/>
    <dgm:cxn modelId="{4E56C23B-1AD5-48A5-BB45-18AB7D87A672}" srcId="{9F016793-7074-4E07-AD47-73A453E2AA8A}" destId="{02EB05A3-2F81-40C9-AF2D-7D65A14A1A2A}" srcOrd="2" destOrd="0" parTransId="{D9BC5394-23E7-490B-A531-79BCFADF40AA}" sibTransId="{F9E91D8E-F441-4507-A34D-65DF47CF90E4}"/>
    <dgm:cxn modelId="{B7640363-4ED0-48BD-A0A5-0C7A577B9838}" srcId="{9F016793-7074-4E07-AD47-73A453E2AA8A}" destId="{C47EA5AF-45BE-4B80-B12C-96E52E870764}" srcOrd="6" destOrd="0" parTransId="{A92990A1-2267-4392-B499-A01B78359A08}" sibTransId="{873ABDDC-CE9A-456D-9379-BCF7DAA970E6}"/>
    <dgm:cxn modelId="{983BCC86-0FF2-4619-A0CB-97EBD737CB80}" type="presOf" srcId="{0ED1A2F2-70FE-455B-A64F-00E4BACEA174}" destId="{F5FE180B-84E5-4DDD-A798-C2366F7BA842}" srcOrd="0" destOrd="0" presId="urn:microsoft.com/office/officeart/2005/8/layout/vList2"/>
    <dgm:cxn modelId="{31412C8A-370D-46F4-8932-34F9E1EC511B}" srcId="{4E431A6C-8C82-48F1-8376-CBACC416D5C4}" destId="{9F016793-7074-4E07-AD47-73A453E2AA8A}" srcOrd="0" destOrd="0" parTransId="{D208262B-F248-4E2C-AD4B-D2694E524207}" sibTransId="{74D23001-D6AF-4D38-A1E3-6ECA25352EAE}"/>
    <dgm:cxn modelId="{21B5B78A-AE8B-407C-BE26-5FACA87AC72D}" type="presOf" srcId="{BBEB9FB2-FF4E-42F5-8A2B-E03CA99D8DEF}" destId="{F5FE180B-84E5-4DDD-A798-C2366F7BA842}" srcOrd="0" destOrd="1" presId="urn:microsoft.com/office/officeart/2005/8/layout/vList2"/>
    <dgm:cxn modelId="{83779A93-E431-43A9-A824-DB6332CC64A8}" type="presOf" srcId="{C47EA5AF-45BE-4B80-B12C-96E52E870764}" destId="{F5FE180B-84E5-4DDD-A798-C2366F7BA842}" srcOrd="0" destOrd="6" presId="urn:microsoft.com/office/officeart/2005/8/layout/vList2"/>
    <dgm:cxn modelId="{504436AF-C6A1-491A-9E5E-B8CB8E246F84}" srcId="{9F016793-7074-4E07-AD47-73A453E2AA8A}" destId="{E907D78A-1352-45E3-A7D3-18278264747B}" srcOrd="4" destOrd="0" parTransId="{44550EF8-BB61-40EF-B3A6-EB53BBE30C4A}" sibTransId="{4B0E2BBA-05F0-481C-AD1F-5633635E61CA}"/>
    <dgm:cxn modelId="{623880B5-97E0-4279-8477-0F6A3F173BE4}" type="presOf" srcId="{FEE8A078-675C-468C-A21E-29C8FC145D36}" destId="{F5FE180B-84E5-4DDD-A798-C2366F7BA842}" srcOrd="0" destOrd="3" presId="urn:microsoft.com/office/officeart/2005/8/layout/vList2"/>
    <dgm:cxn modelId="{02321CB6-25B5-4E49-B154-F4614B2E3804}" type="presOf" srcId="{052BD621-BDCF-4F16-B604-232F65676FD8}" destId="{F5FE180B-84E5-4DDD-A798-C2366F7BA842}" srcOrd="0" destOrd="5" presId="urn:microsoft.com/office/officeart/2005/8/layout/vList2"/>
    <dgm:cxn modelId="{5CFB88D8-AAA5-4997-B190-318BA9654CC4}" srcId="{9F016793-7074-4E07-AD47-73A453E2AA8A}" destId="{FEE8A078-675C-468C-A21E-29C8FC145D36}" srcOrd="3" destOrd="0" parTransId="{31CE4981-943A-4B0A-B189-593F6719EBA8}" sibTransId="{3062A309-1958-4F91-B86A-F3B27F2D3307}"/>
    <dgm:cxn modelId="{DFE0FBDA-2AAA-4E92-8F3A-0ADB9B2FA23A}" srcId="{9F016793-7074-4E07-AD47-73A453E2AA8A}" destId="{052BD621-BDCF-4F16-B604-232F65676FD8}" srcOrd="5" destOrd="0" parTransId="{CC15DE01-DF4C-479E-B899-7E6AA67EFFBE}" sibTransId="{D247FB44-5909-481E-8DCD-FB553025F009}"/>
    <dgm:cxn modelId="{D78A6CDD-A697-4011-BF28-B63ED4EFE3F2}" srcId="{9F016793-7074-4E07-AD47-73A453E2AA8A}" destId="{0ED1A2F2-70FE-455B-A64F-00E4BACEA174}" srcOrd="0" destOrd="0" parTransId="{DD5A6997-8AB0-441C-B58D-53A2A28E0430}" sibTransId="{B1BCA8AC-6B04-45BC-929D-B2699A8B702F}"/>
    <dgm:cxn modelId="{AD8EF581-E425-4184-8412-E2458ACC7709}" type="presParOf" srcId="{E97020ED-AA52-48D0-B3A1-A7B77A34BB74}" destId="{8CFA3AE9-3084-4074-93E0-FC1041C9890B}" srcOrd="0" destOrd="0" presId="urn:microsoft.com/office/officeart/2005/8/layout/vList2"/>
    <dgm:cxn modelId="{0B60D74F-ABF1-42EA-B711-BC381CA869C8}" type="presParOf" srcId="{E97020ED-AA52-48D0-B3A1-A7B77A34BB74}" destId="{F5FE180B-84E5-4DDD-A798-C2366F7BA84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431A6C-8C82-48F1-8376-CBACC416D5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016793-7074-4E07-AD47-73A453E2AA8A}">
      <dgm:prSet phldrT="[Text]" custT="1"/>
      <dgm:spPr>
        <a:solidFill>
          <a:schemeClr val="accent3"/>
        </a:solidFill>
        <a:ln w="28575">
          <a:solidFill>
            <a:schemeClr val="tx2"/>
          </a:solidFill>
        </a:ln>
      </dgm:spPr>
      <dgm:t>
        <a:bodyPr/>
        <a:lstStyle/>
        <a:p>
          <a:r>
            <a:rPr lang="en-US" sz="3200" dirty="0">
              <a:solidFill>
                <a:schemeClr val="bg1"/>
              </a:solidFill>
            </a:rPr>
            <a:t>School Support</a:t>
          </a:r>
        </a:p>
      </dgm:t>
    </dgm:pt>
    <dgm:pt modelId="{D208262B-F248-4E2C-AD4B-D2694E524207}" type="parTrans" cxnId="{31412C8A-370D-46F4-8932-34F9E1EC511B}">
      <dgm:prSet/>
      <dgm:spPr/>
      <dgm:t>
        <a:bodyPr/>
        <a:lstStyle/>
        <a:p>
          <a:endParaRPr lang="en-US"/>
        </a:p>
      </dgm:t>
    </dgm:pt>
    <dgm:pt modelId="{74D23001-D6AF-4D38-A1E3-6ECA25352EAE}" type="sibTrans" cxnId="{31412C8A-370D-46F4-8932-34F9E1EC511B}">
      <dgm:prSet/>
      <dgm:spPr/>
      <dgm:t>
        <a:bodyPr/>
        <a:lstStyle/>
        <a:p>
          <a:endParaRPr lang="en-US"/>
        </a:p>
      </dgm:t>
    </dgm:pt>
    <dgm:pt modelId="{0ED1A2F2-70FE-455B-A64F-00E4BACEA174}">
      <dgm:prSet phldrT="[Text]" custT="1"/>
      <dgm:spPr/>
      <dgm:t>
        <a:bodyPr/>
        <a:lstStyle/>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Establishes school partnerships</a:t>
          </a:r>
        </a:p>
      </dgm:t>
    </dgm:pt>
    <dgm:pt modelId="{DD5A6997-8AB0-441C-B58D-53A2A28E0430}" type="parTrans" cxnId="{D78A6CDD-A697-4011-BF28-B63ED4EFE3F2}">
      <dgm:prSet/>
      <dgm:spPr/>
      <dgm:t>
        <a:bodyPr/>
        <a:lstStyle/>
        <a:p>
          <a:endParaRPr lang="en-US"/>
        </a:p>
      </dgm:t>
    </dgm:pt>
    <dgm:pt modelId="{B1BCA8AC-6B04-45BC-929D-B2699A8B702F}" type="sibTrans" cxnId="{D78A6CDD-A697-4011-BF28-B63ED4EFE3F2}">
      <dgm:prSet/>
      <dgm:spPr/>
      <dgm:t>
        <a:bodyPr/>
        <a:lstStyle/>
        <a:p>
          <a:endParaRPr lang="en-US"/>
        </a:p>
      </dgm:t>
    </dgm:pt>
    <dgm:pt modelId="{80F7B5EC-8E27-4E43-AD59-5E54F74262B7}">
      <dgm:prSet custT="1"/>
      <dgm:spPr/>
      <dgm:t>
        <a:bodyPr/>
        <a:lstStyle/>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Strengthens family-school relationships</a:t>
          </a:r>
        </a:p>
      </dgm:t>
    </dgm:pt>
    <dgm:pt modelId="{5C88236E-CE23-42E0-A6FD-51940A211955}" type="parTrans" cxnId="{676700EA-A7C9-41E6-AB19-182A82BF52DB}">
      <dgm:prSet/>
      <dgm:spPr/>
      <dgm:t>
        <a:bodyPr/>
        <a:lstStyle/>
        <a:p>
          <a:endParaRPr lang="en-US"/>
        </a:p>
      </dgm:t>
    </dgm:pt>
    <dgm:pt modelId="{199A0283-34AB-45D8-B0A7-3811F88FD8FA}" type="sibTrans" cxnId="{676700EA-A7C9-41E6-AB19-182A82BF52DB}">
      <dgm:prSet/>
      <dgm:spPr/>
      <dgm:t>
        <a:bodyPr/>
        <a:lstStyle/>
        <a:p>
          <a:endParaRPr lang="en-US"/>
        </a:p>
      </dgm:t>
    </dgm:pt>
    <dgm:pt modelId="{563A2E7A-AE5F-4DC7-A7B1-39CBF43AAD85}">
      <dgm:prSet custT="1"/>
      <dgm:spPr/>
      <dgm:t>
        <a:bodyPr/>
        <a:lstStyle/>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Identifies school-based mentors</a:t>
          </a:r>
        </a:p>
      </dgm:t>
    </dgm:pt>
    <dgm:pt modelId="{6207D471-7203-4315-956A-4E63D731A306}" type="parTrans" cxnId="{143AE821-97FE-4F54-A7CD-54B83F713D10}">
      <dgm:prSet/>
      <dgm:spPr/>
      <dgm:t>
        <a:bodyPr/>
        <a:lstStyle/>
        <a:p>
          <a:endParaRPr lang="en-US"/>
        </a:p>
      </dgm:t>
    </dgm:pt>
    <dgm:pt modelId="{02F5BA7A-E3E1-43B8-8592-8DB8909E12CD}" type="sibTrans" cxnId="{143AE821-97FE-4F54-A7CD-54B83F713D10}">
      <dgm:prSet/>
      <dgm:spPr/>
      <dgm:t>
        <a:bodyPr/>
        <a:lstStyle/>
        <a:p>
          <a:endParaRPr lang="en-US"/>
        </a:p>
      </dgm:t>
    </dgm:pt>
    <dgm:pt modelId="{C11DF611-E9A3-46A0-808C-401CBBB0F16D}">
      <dgm:prSet custT="1"/>
      <dgm:spPr/>
      <dgm:t>
        <a:bodyPr/>
        <a:lstStyle/>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Facilitates school engagement</a:t>
          </a:r>
        </a:p>
      </dgm:t>
    </dgm:pt>
    <dgm:pt modelId="{D4A8B4C7-4F9A-40C0-8B3B-93150A4B19AF}" type="parTrans" cxnId="{641788AC-5602-433A-BC8D-CDBFA3F694A1}">
      <dgm:prSet/>
      <dgm:spPr/>
      <dgm:t>
        <a:bodyPr/>
        <a:lstStyle/>
        <a:p>
          <a:endParaRPr lang="en-US"/>
        </a:p>
      </dgm:t>
    </dgm:pt>
    <dgm:pt modelId="{49886E8B-2DCE-4B46-AA25-7A821D60C386}" type="sibTrans" cxnId="{641788AC-5602-433A-BC8D-CDBFA3F694A1}">
      <dgm:prSet/>
      <dgm:spPr/>
      <dgm:t>
        <a:bodyPr/>
        <a:lstStyle/>
        <a:p>
          <a:endParaRPr lang="en-US"/>
        </a:p>
      </dgm:t>
    </dgm:pt>
    <dgm:pt modelId="{74BDC6F3-B14C-4C33-AC8D-D1FA0D9C889B}">
      <dgm:prSet custT="1"/>
      <dgm:spPr/>
      <dgm:t>
        <a:bodyPr/>
        <a:lstStyle/>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Monitors youth progress</a:t>
          </a:r>
        </a:p>
      </dgm:t>
    </dgm:pt>
    <dgm:pt modelId="{424BE571-22FE-4B54-9693-D4D8803BC4BB}" type="parTrans" cxnId="{9DFF5CE4-B6E3-43AD-BC39-126AB5ECCB45}">
      <dgm:prSet/>
      <dgm:spPr/>
      <dgm:t>
        <a:bodyPr/>
        <a:lstStyle/>
        <a:p>
          <a:endParaRPr lang="en-US"/>
        </a:p>
      </dgm:t>
    </dgm:pt>
    <dgm:pt modelId="{9DEB2580-C1FD-4D27-A0DE-EB6D699BB265}" type="sibTrans" cxnId="{9DFF5CE4-B6E3-43AD-BC39-126AB5ECCB45}">
      <dgm:prSet/>
      <dgm:spPr/>
      <dgm:t>
        <a:bodyPr/>
        <a:lstStyle/>
        <a:p>
          <a:endParaRPr lang="en-US"/>
        </a:p>
      </dgm:t>
    </dgm:pt>
    <dgm:pt modelId="{3B24EDE7-8E21-47B4-ACA1-C19622D49F34}">
      <dgm:prSet custT="1"/>
      <dgm:spPr/>
      <dgm:t>
        <a:bodyPr/>
        <a:lstStyle/>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Recognizes risk factors</a:t>
          </a:r>
        </a:p>
      </dgm:t>
    </dgm:pt>
    <dgm:pt modelId="{528CB320-60A1-4DD7-BA33-CC3B23B88391}" type="parTrans" cxnId="{C8D58FE8-116B-4882-A68E-370696FF9F6B}">
      <dgm:prSet/>
      <dgm:spPr/>
      <dgm:t>
        <a:bodyPr/>
        <a:lstStyle/>
        <a:p>
          <a:endParaRPr lang="en-US"/>
        </a:p>
      </dgm:t>
    </dgm:pt>
    <dgm:pt modelId="{2BAF4BCA-09F1-408E-B144-7FBEF41015D0}" type="sibTrans" cxnId="{C8D58FE8-116B-4882-A68E-370696FF9F6B}">
      <dgm:prSet/>
      <dgm:spPr/>
      <dgm:t>
        <a:bodyPr/>
        <a:lstStyle/>
        <a:p>
          <a:endParaRPr lang="en-US"/>
        </a:p>
      </dgm:t>
    </dgm:pt>
    <dgm:pt modelId="{C6934E25-52A9-49C0-BB37-9BD42D67867E}">
      <dgm:prSet custT="1"/>
      <dgm:spPr/>
      <dgm:t>
        <a:bodyPr/>
        <a:lstStyle/>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Provides individualized interventions </a:t>
          </a:r>
        </a:p>
      </dgm:t>
    </dgm:pt>
    <dgm:pt modelId="{6B9EA532-62A3-4A19-AD5E-1263FEA346E4}" type="parTrans" cxnId="{762A9FFB-6E30-43E3-99BB-9081F592D1B7}">
      <dgm:prSet/>
      <dgm:spPr/>
      <dgm:t>
        <a:bodyPr/>
        <a:lstStyle/>
        <a:p>
          <a:endParaRPr lang="en-US"/>
        </a:p>
      </dgm:t>
    </dgm:pt>
    <dgm:pt modelId="{ED3E3557-13B5-481F-AB94-0C88C2400DFA}" type="sibTrans" cxnId="{762A9FFB-6E30-43E3-99BB-9081F592D1B7}">
      <dgm:prSet/>
      <dgm:spPr/>
      <dgm:t>
        <a:bodyPr/>
        <a:lstStyle/>
        <a:p>
          <a:endParaRPr lang="en-US"/>
        </a:p>
      </dgm:t>
    </dgm:pt>
    <dgm:pt modelId="{E97020ED-AA52-48D0-B3A1-A7B77A34BB74}" type="pres">
      <dgm:prSet presAssocID="{4E431A6C-8C82-48F1-8376-CBACC416D5C4}" presName="linear" presStyleCnt="0">
        <dgm:presLayoutVars>
          <dgm:animLvl val="lvl"/>
          <dgm:resizeHandles val="exact"/>
        </dgm:presLayoutVars>
      </dgm:prSet>
      <dgm:spPr/>
    </dgm:pt>
    <dgm:pt modelId="{8CFA3AE9-3084-4074-93E0-FC1041C9890B}" type="pres">
      <dgm:prSet presAssocID="{9F016793-7074-4E07-AD47-73A453E2AA8A}" presName="parentText" presStyleLbl="node1" presStyleIdx="0" presStyleCnt="1" custScaleY="72334">
        <dgm:presLayoutVars>
          <dgm:chMax val="0"/>
          <dgm:bulletEnabled val="1"/>
        </dgm:presLayoutVars>
      </dgm:prSet>
      <dgm:spPr/>
    </dgm:pt>
    <dgm:pt modelId="{F5FE180B-84E5-4DDD-A798-C2366F7BA842}" type="pres">
      <dgm:prSet presAssocID="{9F016793-7074-4E07-AD47-73A453E2AA8A}" presName="childText" presStyleLbl="revTx" presStyleIdx="0" presStyleCnt="1" custScaleY="99839" custLinFactNeighborX="-134" custLinFactNeighborY="20576">
        <dgm:presLayoutVars>
          <dgm:bulletEnabled val="1"/>
        </dgm:presLayoutVars>
      </dgm:prSet>
      <dgm:spPr/>
    </dgm:pt>
  </dgm:ptLst>
  <dgm:cxnLst>
    <dgm:cxn modelId="{966FB20A-2594-4F01-A0DD-6A9E97C3275B}" type="presOf" srcId="{80F7B5EC-8E27-4E43-AD59-5E54F74262B7}" destId="{F5FE180B-84E5-4DDD-A798-C2366F7BA842}" srcOrd="0" destOrd="1" presId="urn:microsoft.com/office/officeart/2005/8/layout/vList2"/>
    <dgm:cxn modelId="{143AE821-97FE-4F54-A7CD-54B83F713D10}" srcId="{9F016793-7074-4E07-AD47-73A453E2AA8A}" destId="{563A2E7A-AE5F-4DC7-A7B1-39CBF43AAD85}" srcOrd="2" destOrd="0" parTransId="{6207D471-7203-4315-956A-4E63D731A306}" sibTransId="{02F5BA7A-E3E1-43B8-8592-8DB8909E12CD}"/>
    <dgm:cxn modelId="{E4259724-72DC-481C-84A2-493B3A8F74A0}" type="presOf" srcId="{9F016793-7074-4E07-AD47-73A453E2AA8A}" destId="{8CFA3AE9-3084-4074-93E0-FC1041C9890B}" srcOrd="0" destOrd="0" presId="urn:microsoft.com/office/officeart/2005/8/layout/vList2"/>
    <dgm:cxn modelId="{84CA7A27-40B8-4CEE-A537-3DF04F52DAEA}" type="presOf" srcId="{C11DF611-E9A3-46A0-808C-401CBBB0F16D}" destId="{F5FE180B-84E5-4DDD-A798-C2366F7BA842}" srcOrd="0" destOrd="3" presId="urn:microsoft.com/office/officeart/2005/8/layout/vList2"/>
    <dgm:cxn modelId="{7702C23A-6943-4E09-AA32-ADE29B551C23}" type="presOf" srcId="{C6934E25-52A9-49C0-BB37-9BD42D67867E}" destId="{F5FE180B-84E5-4DDD-A798-C2366F7BA842}" srcOrd="0" destOrd="6" presId="urn:microsoft.com/office/officeart/2005/8/layout/vList2"/>
    <dgm:cxn modelId="{E135C03B-98EC-47F7-A11E-A9BD99022684}" type="presOf" srcId="{4E431A6C-8C82-48F1-8376-CBACC416D5C4}" destId="{E97020ED-AA52-48D0-B3A1-A7B77A34BB74}" srcOrd="0" destOrd="0" presId="urn:microsoft.com/office/officeart/2005/8/layout/vList2"/>
    <dgm:cxn modelId="{F3433160-9CDC-44A2-981B-3E4775A3AFF2}" type="presOf" srcId="{74BDC6F3-B14C-4C33-AC8D-D1FA0D9C889B}" destId="{F5FE180B-84E5-4DDD-A798-C2366F7BA842}" srcOrd="0" destOrd="4" presId="urn:microsoft.com/office/officeart/2005/8/layout/vList2"/>
    <dgm:cxn modelId="{983BCC86-0FF2-4619-A0CB-97EBD737CB80}" type="presOf" srcId="{0ED1A2F2-70FE-455B-A64F-00E4BACEA174}" destId="{F5FE180B-84E5-4DDD-A798-C2366F7BA842}" srcOrd="0" destOrd="0" presId="urn:microsoft.com/office/officeart/2005/8/layout/vList2"/>
    <dgm:cxn modelId="{31412C8A-370D-46F4-8932-34F9E1EC511B}" srcId="{4E431A6C-8C82-48F1-8376-CBACC416D5C4}" destId="{9F016793-7074-4E07-AD47-73A453E2AA8A}" srcOrd="0" destOrd="0" parTransId="{D208262B-F248-4E2C-AD4B-D2694E524207}" sibTransId="{74D23001-D6AF-4D38-A1E3-6ECA25352EAE}"/>
    <dgm:cxn modelId="{2EFF8092-7C26-41C5-834C-CD538D1F2FA2}" type="presOf" srcId="{3B24EDE7-8E21-47B4-ACA1-C19622D49F34}" destId="{F5FE180B-84E5-4DDD-A798-C2366F7BA842}" srcOrd="0" destOrd="5" presId="urn:microsoft.com/office/officeart/2005/8/layout/vList2"/>
    <dgm:cxn modelId="{641788AC-5602-433A-BC8D-CDBFA3F694A1}" srcId="{9F016793-7074-4E07-AD47-73A453E2AA8A}" destId="{C11DF611-E9A3-46A0-808C-401CBBB0F16D}" srcOrd="3" destOrd="0" parTransId="{D4A8B4C7-4F9A-40C0-8B3B-93150A4B19AF}" sibTransId="{49886E8B-2DCE-4B46-AA25-7A821D60C386}"/>
    <dgm:cxn modelId="{6A7603BB-5FC3-4949-90DA-68134C81B1EE}" type="presOf" srcId="{563A2E7A-AE5F-4DC7-A7B1-39CBF43AAD85}" destId="{F5FE180B-84E5-4DDD-A798-C2366F7BA842}" srcOrd="0" destOrd="2" presId="urn:microsoft.com/office/officeart/2005/8/layout/vList2"/>
    <dgm:cxn modelId="{D78A6CDD-A697-4011-BF28-B63ED4EFE3F2}" srcId="{9F016793-7074-4E07-AD47-73A453E2AA8A}" destId="{0ED1A2F2-70FE-455B-A64F-00E4BACEA174}" srcOrd="0" destOrd="0" parTransId="{DD5A6997-8AB0-441C-B58D-53A2A28E0430}" sibTransId="{B1BCA8AC-6B04-45BC-929D-B2699A8B702F}"/>
    <dgm:cxn modelId="{9DFF5CE4-B6E3-43AD-BC39-126AB5ECCB45}" srcId="{9F016793-7074-4E07-AD47-73A453E2AA8A}" destId="{74BDC6F3-B14C-4C33-AC8D-D1FA0D9C889B}" srcOrd="4" destOrd="0" parTransId="{424BE571-22FE-4B54-9693-D4D8803BC4BB}" sibTransId="{9DEB2580-C1FD-4D27-A0DE-EB6D699BB265}"/>
    <dgm:cxn modelId="{C8D58FE8-116B-4882-A68E-370696FF9F6B}" srcId="{9F016793-7074-4E07-AD47-73A453E2AA8A}" destId="{3B24EDE7-8E21-47B4-ACA1-C19622D49F34}" srcOrd="5" destOrd="0" parTransId="{528CB320-60A1-4DD7-BA33-CC3B23B88391}" sibTransId="{2BAF4BCA-09F1-408E-B144-7FBEF41015D0}"/>
    <dgm:cxn modelId="{676700EA-A7C9-41E6-AB19-182A82BF52DB}" srcId="{9F016793-7074-4E07-AD47-73A453E2AA8A}" destId="{80F7B5EC-8E27-4E43-AD59-5E54F74262B7}" srcOrd="1" destOrd="0" parTransId="{5C88236E-CE23-42E0-A6FD-51940A211955}" sibTransId="{199A0283-34AB-45D8-B0A7-3811F88FD8FA}"/>
    <dgm:cxn modelId="{762A9FFB-6E30-43E3-99BB-9081F592D1B7}" srcId="{9F016793-7074-4E07-AD47-73A453E2AA8A}" destId="{C6934E25-52A9-49C0-BB37-9BD42D67867E}" srcOrd="6" destOrd="0" parTransId="{6B9EA532-62A3-4A19-AD5E-1263FEA346E4}" sibTransId="{ED3E3557-13B5-481F-AB94-0C88C2400DFA}"/>
    <dgm:cxn modelId="{AD8EF581-E425-4184-8412-E2458ACC7709}" type="presParOf" srcId="{E97020ED-AA52-48D0-B3A1-A7B77A34BB74}" destId="{8CFA3AE9-3084-4074-93E0-FC1041C9890B}" srcOrd="0" destOrd="0" presId="urn:microsoft.com/office/officeart/2005/8/layout/vList2"/>
    <dgm:cxn modelId="{0B60D74F-ABF1-42EA-B711-BC381CA869C8}" type="presParOf" srcId="{E97020ED-AA52-48D0-B3A1-A7B77A34BB74}" destId="{F5FE180B-84E5-4DDD-A798-C2366F7BA84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431A6C-8C82-48F1-8376-CBACC416D5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016793-7074-4E07-AD47-73A453E2AA8A}">
      <dgm:prSet phldrT="[Text]" custT="1"/>
      <dgm:spPr>
        <a:solidFill>
          <a:schemeClr val="accent6"/>
        </a:solidFill>
        <a:ln w="28575">
          <a:solidFill>
            <a:schemeClr val="tx2"/>
          </a:solidFill>
        </a:ln>
      </dgm:spPr>
      <dgm:t>
        <a:bodyPr/>
        <a:lstStyle/>
        <a:p>
          <a:r>
            <a:rPr lang="en-US" sz="3200" dirty="0">
              <a:solidFill>
                <a:schemeClr val="bg1"/>
              </a:solidFill>
            </a:rPr>
            <a:t>Homework Support</a:t>
          </a:r>
        </a:p>
      </dgm:t>
    </dgm:pt>
    <dgm:pt modelId="{D208262B-F248-4E2C-AD4B-D2694E524207}" type="parTrans" cxnId="{31412C8A-370D-46F4-8932-34F9E1EC511B}">
      <dgm:prSet/>
      <dgm:spPr/>
      <dgm:t>
        <a:bodyPr/>
        <a:lstStyle/>
        <a:p>
          <a:endParaRPr lang="en-US"/>
        </a:p>
      </dgm:t>
    </dgm:pt>
    <dgm:pt modelId="{74D23001-D6AF-4D38-A1E3-6ECA25352EAE}" type="sibTrans" cxnId="{31412C8A-370D-46F4-8932-34F9E1EC511B}">
      <dgm:prSet/>
      <dgm:spPr/>
      <dgm:t>
        <a:bodyPr/>
        <a:lstStyle/>
        <a:p>
          <a:endParaRPr lang="en-US"/>
        </a:p>
      </dgm:t>
    </dgm:pt>
    <dgm:pt modelId="{0ED1A2F2-70FE-455B-A64F-00E4BACEA174}">
      <dgm:prSet phldrT="[Text]" custT="1"/>
      <dgm:spPr/>
      <dgm:t>
        <a:bodyPr/>
        <a:lstStyle/>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Establishes an at-home learning environment </a:t>
          </a:r>
        </a:p>
      </dgm:t>
    </dgm:pt>
    <dgm:pt modelId="{DD5A6997-8AB0-441C-B58D-53A2A28E0430}" type="parTrans" cxnId="{D78A6CDD-A697-4011-BF28-B63ED4EFE3F2}">
      <dgm:prSet/>
      <dgm:spPr/>
      <dgm:t>
        <a:bodyPr/>
        <a:lstStyle/>
        <a:p>
          <a:endParaRPr lang="en-US"/>
        </a:p>
      </dgm:t>
    </dgm:pt>
    <dgm:pt modelId="{B1BCA8AC-6B04-45BC-929D-B2699A8B702F}" type="sibTrans" cxnId="{D78A6CDD-A697-4011-BF28-B63ED4EFE3F2}">
      <dgm:prSet/>
      <dgm:spPr/>
      <dgm:t>
        <a:bodyPr/>
        <a:lstStyle/>
        <a:p>
          <a:endParaRPr lang="en-US"/>
        </a:p>
      </dgm:t>
    </dgm:pt>
    <dgm:pt modelId="{636B596E-B295-443D-BC73-AFD83CEB1EE8}">
      <dgm:prSet custT="1"/>
      <dgm:spPr/>
      <dgm:t>
        <a:bodyPr/>
        <a:lstStyle/>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Defines a homework routine</a:t>
          </a:r>
        </a:p>
      </dgm:t>
    </dgm:pt>
    <dgm:pt modelId="{678336CE-B5CC-42CD-B381-9CD0FB6BB8E9}" type="parTrans" cxnId="{D6191600-F938-4A66-AAA8-51864846C4E2}">
      <dgm:prSet/>
      <dgm:spPr/>
      <dgm:t>
        <a:bodyPr/>
        <a:lstStyle/>
        <a:p>
          <a:endParaRPr lang="en-US"/>
        </a:p>
      </dgm:t>
    </dgm:pt>
    <dgm:pt modelId="{79DD9D62-5DFB-4CF1-9E8C-75214C969711}" type="sibTrans" cxnId="{D6191600-F938-4A66-AAA8-51864846C4E2}">
      <dgm:prSet/>
      <dgm:spPr/>
      <dgm:t>
        <a:bodyPr/>
        <a:lstStyle/>
        <a:p>
          <a:endParaRPr lang="en-US"/>
        </a:p>
      </dgm:t>
    </dgm:pt>
    <dgm:pt modelId="{84E6CFCC-39A7-4FE3-B580-79859506AC02}">
      <dgm:prSet custT="1"/>
      <dgm:spPr/>
      <dgm:t>
        <a:bodyPr/>
        <a:lstStyle/>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Identifies and communicates homework expectations</a:t>
          </a:r>
        </a:p>
      </dgm:t>
    </dgm:pt>
    <dgm:pt modelId="{A593A8D7-8206-43FB-85A1-2CF8A61E8DA2}" type="parTrans" cxnId="{55535A35-DCF2-4461-8F8D-75EE83A32F8E}">
      <dgm:prSet/>
      <dgm:spPr/>
      <dgm:t>
        <a:bodyPr/>
        <a:lstStyle/>
        <a:p>
          <a:endParaRPr lang="en-US"/>
        </a:p>
      </dgm:t>
    </dgm:pt>
    <dgm:pt modelId="{49F45655-BAC1-418B-8F3D-9012D9E72832}" type="sibTrans" cxnId="{55535A35-DCF2-4461-8F8D-75EE83A32F8E}">
      <dgm:prSet/>
      <dgm:spPr/>
      <dgm:t>
        <a:bodyPr/>
        <a:lstStyle/>
        <a:p>
          <a:endParaRPr lang="en-US"/>
        </a:p>
      </dgm:t>
    </dgm:pt>
    <dgm:pt modelId="{F7DB3D2A-4D1E-4796-BE69-A8510C05282B}">
      <dgm:prSet custT="1"/>
      <dgm:spPr/>
      <dgm:t>
        <a:bodyPr/>
        <a:lstStyle/>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Tracks homework assignments</a:t>
          </a:r>
        </a:p>
      </dgm:t>
    </dgm:pt>
    <dgm:pt modelId="{C5974992-FCB8-43EA-8C31-9417BB1B0366}" type="parTrans" cxnId="{8E9FAA32-32B5-4BDC-95E8-A7C19910390A}">
      <dgm:prSet/>
      <dgm:spPr/>
      <dgm:t>
        <a:bodyPr/>
        <a:lstStyle/>
        <a:p>
          <a:endParaRPr lang="en-US"/>
        </a:p>
      </dgm:t>
    </dgm:pt>
    <dgm:pt modelId="{A82DA3CB-41CC-4998-93C8-B7A27F3B33F7}" type="sibTrans" cxnId="{8E9FAA32-32B5-4BDC-95E8-A7C19910390A}">
      <dgm:prSet/>
      <dgm:spPr/>
      <dgm:t>
        <a:bodyPr/>
        <a:lstStyle/>
        <a:p>
          <a:endParaRPr lang="en-US"/>
        </a:p>
      </dgm:t>
    </dgm:pt>
    <dgm:pt modelId="{CDF90344-13DB-436D-AE78-007C5E3ADE84}">
      <dgm:prSet custT="1"/>
      <dgm:spPr/>
      <dgm:t>
        <a:bodyPr/>
        <a:lstStyle/>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Supports homework efforts</a:t>
          </a:r>
        </a:p>
      </dgm:t>
    </dgm:pt>
    <dgm:pt modelId="{57F071D4-55A4-41E5-B55A-3BE196434C1D}" type="parTrans" cxnId="{F4F35B70-C9B4-45AE-85A4-A0F27E0798B9}">
      <dgm:prSet/>
      <dgm:spPr/>
      <dgm:t>
        <a:bodyPr/>
        <a:lstStyle/>
        <a:p>
          <a:endParaRPr lang="en-US"/>
        </a:p>
      </dgm:t>
    </dgm:pt>
    <dgm:pt modelId="{1FA28AB5-9F4C-4527-8B50-D58B4A864938}" type="sibTrans" cxnId="{F4F35B70-C9B4-45AE-85A4-A0F27E0798B9}">
      <dgm:prSet/>
      <dgm:spPr/>
      <dgm:t>
        <a:bodyPr/>
        <a:lstStyle/>
        <a:p>
          <a:endParaRPr lang="en-US"/>
        </a:p>
      </dgm:t>
    </dgm:pt>
    <dgm:pt modelId="{78F84658-D182-4186-A0CF-EE17ACE73653}">
      <dgm:prSet custT="1"/>
      <dgm:spPr/>
      <dgm:t>
        <a:bodyPr/>
        <a:lstStyle/>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Monitors academic effort and progress</a:t>
          </a:r>
        </a:p>
      </dgm:t>
    </dgm:pt>
    <dgm:pt modelId="{6B7188C3-C48A-4561-B53A-D47F58365F3E}" type="parTrans" cxnId="{6168947F-4929-4F10-8F8B-2761B0F4E29A}">
      <dgm:prSet/>
      <dgm:spPr/>
      <dgm:t>
        <a:bodyPr/>
        <a:lstStyle/>
        <a:p>
          <a:endParaRPr lang="en-US"/>
        </a:p>
      </dgm:t>
    </dgm:pt>
    <dgm:pt modelId="{F13855F3-D766-43A7-B90A-5A467A4B7159}" type="sibTrans" cxnId="{6168947F-4929-4F10-8F8B-2761B0F4E29A}">
      <dgm:prSet/>
      <dgm:spPr/>
      <dgm:t>
        <a:bodyPr/>
        <a:lstStyle/>
        <a:p>
          <a:endParaRPr lang="en-US"/>
        </a:p>
      </dgm:t>
    </dgm:pt>
    <dgm:pt modelId="{9F31BC30-29CA-4CB2-9C89-4B2C01EEB669}">
      <dgm:prSet phldrT="[Text]" custT="1"/>
      <dgm:spPr/>
      <dgm:t>
        <a:bodyPr/>
        <a:lstStyle/>
        <a:p>
          <a:pPr marL="228600" lvl="1" indent="-228600" algn="l" defTabSz="889000">
            <a:lnSpc>
              <a:spcPct val="100000"/>
            </a:lnSpc>
            <a:spcBef>
              <a:spcPct val="0"/>
            </a:spcBef>
            <a:spcAft>
              <a:spcPts val="1200"/>
            </a:spcAft>
            <a:buFont typeface="Symbol" panose="05050102010706020507" pitchFamily="18" charset="2"/>
            <a:buChar char=""/>
          </a:pPr>
          <a:endPar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endParaRPr>
        </a:p>
      </dgm:t>
    </dgm:pt>
    <dgm:pt modelId="{517D192B-7CDF-436B-98C8-B6FB1BCF4E07}" type="parTrans" cxnId="{3E923A37-C743-4CA2-BD9B-CC460B69E3EF}">
      <dgm:prSet/>
      <dgm:spPr/>
      <dgm:t>
        <a:bodyPr/>
        <a:lstStyle/>
        <a:p>
          <a:endParaRPr lang="en-US"/>
        </a:p>
      </dgm:t>
    </dgm:pt>
    <dgm:pt modelId="{FAFCA805-4BD9-466E-B562-AAE55EF67817}" type="sibTrans" cxnId="{3E923A37-C743-4CA2-BD9B-CC460B69E3EF}">
      <dgm:prSet/>
      <dgm:spPr/>
      <dgm:t>
        <a:bodyPr/>
        <a:lstStyle/>
        <a:p>
          <a:endParaRPr lang="en-US"/>
        </a:p>
      </dgm:t>
    </dgm:pt>
    <dgm:pt modelId="{E97020ED-AA52-48D0-B3A1-A7B77A34BB74}" type="pres">
      <dgm:prSet presAssocID="{4E431A6C-8C82-48F1-8376-CBACC416D5C4}" presName="linear" presStyleCnt="0">
        <dgm:presLayoutVars>
          <dgm:animLvl val="lvl"/>
          <dgm:resizeHandles val="exact"/>
        </dgm:presLayoutVars>
      </dgm:prSet>
      <dgm:spPr/>
    </dgm:pt>
    <dgm:pt modelId="{8CFA3AE9-3084-4074-93E0-FC1041C9890B}" type="pres">
      <dgm:prSet presAssocID="{9F016793-7074-4E07-AD47-73A453E2AA8A}" presName="parentText" presStyleLbl="node1" presStyleIdx="0" presStyleCnt="1" custScaleY="70542">
        <dgm:presLayoutVars>
          <dgm:chMax val="0"/>
          <dgm:bulletEnabled val="1"/>
        </dgm:presLayoutVars>
      </dgm:prSet>
      <dgm:spPr/>
    </dgm:pt>
    <dgm:pt modelId="{F5FE180B-84E5-4DDD-A798-C2366F7BA842}" type="pres">
      <dgm:prSet presAssocID="{9F016793-7074-4E07-AD47-73A453E2AA8A}" presName="childText" presStyleLbl="revTx" presStyleIdx="0" presStyleCnt="1" custScaleY="99839" custLinFactNeighborY="-16357">
        <dgm:presLayoutVars>
          <dgm:bulletEnabled val="1"/>
        </dgm:presLayoutVars>
      </dgm:prSet>
      <dgm:spPr/>
    </dgm:pt>
  </dgm:ptLst>
  <dgm:cxnLst>
    <dgm:cxn modelId="{D6191600-F938-4A66-AAA8-51864846C4E2}" srcId="{9F016793-7074-4E07-AD47-73A453E2AA8A}" destId="{636B596E-B295-443D-BC73-AFD83CEB1EE8}" srcOrd="2" destOrd="0" parTransId="{678336CE-B5CC-42CD-B381-9CD0FB6BB8E9}" sibTransId="{79DD9D62-5DFB-4CF1-9E8C-75214C969711}"/>
    <dgm:cxn modelId="{E4259724-72DC-481C-84A2-493B3A8F74A0}" type="presOf" srcId="{9F016793-7074-4E07-AD47-73A453E2AA8A}" destId="{8CFA3AE9-3084-4074-93E0-FC1041C9890B}" srcOrd="0" destOrd="0" presId="urn:microsoft.com/office/officeart/2005/8/layout/vList2"/>
    <dgm:cxn modelId="{8E9FAA32-32B5-4BDC-95E8-A7C19910390A}" srcId="{9F016793-7074-4E07-AD47-73A453E2AA8A}" destId="{F7DB3D2A-4D1E-4796-BE69-A8510C05282B}" srcOrd="4" destOrd="0" parTransId="{C5974992-FCB8-43EA-8C31-9417BB1B0366}" sibTransId="{A82DA3CB-41CC-4998-93C8-B7A27F3B33F7}"/>
    <dgm:cxn modelId="{55535A35-DCF2-4461-8F8D-75EE83A32F8E}" srcId="{9F016793-7074-4E07-AD47-73A453E2AA8A}" destId="{84E6CFCC-39A7-4FE3-B580-79859506AC02}" srcOrd="3" destOrd="0" parTransId="{A593A8D7-8206-43FB-85A1-2CF8A61E8DA2}" sibTransId="{49F45655-BAC1-418B-8F3D-9012D9E72832}"/>
    <dgm:cxn modelId="{3E923A37-C743-4CA2-BD9B-CC460B69E3EF}" srcId="{9F016793-7074-4E07-AD47-73A453E2AA8A}" destId="{9F31BC30-29CA-4CB2-9C89-4B2C01EEB669}" srcOrd="0" destOrd="0" parTransId="{517D192B-7CDF-436B-98C8-B6FB1BCF4E07}" sibTransId="{FAFCA805-4BD9-466E-B562-AAE55EF67817}"/>
    <dgm:cxn modelId="{E135C03B-98EC-47F7-A11E-A9BD99022684}" type="presOf" srcId="{4E431A6C-8C82-48F1-8376-CBACC416D5C4}" destId="{E97020ED-AA52-48D0-B3A1-A7B77A34BB74}" srcOrd="0" destOrd="0" presId="urn:microsoft.com/office/officeart/2005/8/layout/vList2"/>
    <dgm:cxn modelId="{8F1A2047-F373-4B08-9F1F-937E0227C51E}" type="presOf" srcId="{636B596E-B295-443D-BC73-AFD83CEB1EE8}" destId="{F5FE180B-84E5-4DDD-A798-C2366F7BA842}" srcOrd="0" destOrd="2" presId="urn:microsoft.com/office/officeart/2005/8/layout/vList2"/>
    <dgm:cxn modelId="{6846576A-86C9-40F2-9FDF-173474678DC1}" type="presOf" srcId="{9F31BC30-29CA-4CB2-9C89-4B2C01EEB669}" destId="{F5FE180B-84E5-4DDD-A798-C2366F7BA842}" srcOrd="0" destOrd="0" presId="urn:microsoft.com/office/officeart/2005/8/layout/vList2"/>
    <dgm:cxn modelId="{F4F35B70-C9B4-45AE-85A4-A0F27E0798B9}" srcId="{9F016793-7074-4E07-AD47-73A453E2AA8A}" destId="{CDF90344-13DB-436D-AE78-007C5E3ADE84}" srcOrd="5" destOrd="0" parTransId="{57F071D4-55A4-41E5-B55A-3BE196434C1D}" sibTransId="{1FA28AB5-9F4C-4527-8B50-D58B4A864938}"/>
    <dgm:cxn modelId="{6168947F-4929-4F10-8F8B-2761B0F4E29A}" srcId="{9F016793-7074-4E07-AD47-73A453E2AA8A}" destId="{78F84658-D182-4186-A0CF-EE17ACE73653}" srcOrd="6" destOrd="0" parTransId="{6B7188C3-C48A-4561-B53A-D47F58365F3E}" sibTransId="{F13855F3-D766-43A7-B90A-5A467A4B7159}"/>
    <dgm:cxn modelId="{983BCC86-0FF2-4619-A0CB-97EBD737CB80}" type="presOf" srcId="{0ED1A2F2-70FE-455B-A64F-00E4BACEA174}" destId="{F5FE180B-84E5-4DDD-A798-C2366F7BA842}" srcOrd="0" destOrd="1" presId="urn:microsoft.com/office/officeart/2005/8/layout/vList2"/>
    <dgm:cxn modelId="{31412C8A-370D-46F4-8932-34F9E1EC511B}" srcId="{4E431A6C-8C82-48F1-8376-CBACC416D5C4}" destId="{9F016793-7074-4E07-AD47-73A453E2AA8A}" srcOrd="0" destOrd="0" parTransId="{D208262B-F248-4E2C-AD4B-D2694E524207}" sibTransId="{74D23001-D6AF-4D38-A1E3-6ECA25352EAE}"/>
    <dgm:cxn modelId="{AB4F75BB-21DF-4B54-A0BB-2602226F082C}" type="presOf" srcId="{CDF90344-13DB-436D-AE78-007C5E3ADE84}" destId="{F5FE180B-84E5-4DDD-A798-C2366F7BA842}" srcOrd="0" destOrd="5" presId="urn:microsoft.com/office/officeart/2005/8/layout/vList2"/>
    <dgm:cxn modelId="{77541AC1-3B38-4C17-B722-EAE16CD571F2}" type="presOf" srcId="{84E6CFCC-39A7-4FE3-B580-79859506AC02}" destId="{F5FE180B-84E5-4DDD-A798-C2366F7BA842}" srcOrd="0" destOrd="3" presId="urn:microsoft.com/office/officeart/2005/8/layout/vList2"/>
    <dgm:cxn modelId="{30A3C8D4-B107-48B3-8A34-D4A608CB74FF}" type="presOf" srcId="{78F84658-D182-4186-A0CF-EE17ACE73653}" destId="{F5FE180B-84E5-4DDD-A798-C2366F7BA842}" srcOrd="0" destOrd="6" presId="urn:microsoft.com/office/officeart/2005/8/layout/vList2"/>
    <dgm:cxn modelId="{D78A6CDD-A697-4011-BF28-B63ED4EFE3F2}" srcId="{9F016793-7074-4E07-AD47-73A453E2AA8A}" destId="{0ED1A2F2-70FE-455B-A64F-00E4BACEA174}" srcOrd="1" destOrd="0" parTransId="{DD5A6997-8AB0-441C-B58D-53A2A28E0430}" sibTransId="{B1BCA8AC-6B04-45BC-929D-B2699A8B702F}"/>
    <dgm:cxn modelId="{FBF3D5F5-B442-4D16-8E4C-3826BEE63312}" type="presOf" srcId="{F7DB3D2A-4D1E-4796-BE69-A8510C05282B}" destId="{F5FE180B-84E5-4DDD-A798-C2366F7BA842}" srcOrd="0" destOrd="4" presId="urn:microsoft.com/office/officeart/2005/8/layout/vList2"/>
    <dgm:cxn modelId="{AD8EF581-E425-4184-8412-E2458ACC7709}" type="presParOf" srcId="{E97020ED-AA52-48D0-B3A1-A7B77A34BB74}" destId="{8CFA3AE9-3084-4074-93E0-FC1041C9890B}" srcOrd="0" destOrd="0" presId="urn:microsoft.com/office/officeart/2005/8/layout/vList2"/>
    <dgm:cxn modelId="{0B60D74F-ABF1-42EA-B711-BC381CA869C8}" type="presParOf" srcId="{E97020ED-AA52-48D0-B3A1-A7B77A34BB74}" destId="{F5FE180B-84E5-4DDD-A798-C2366F7BA84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A3AE9-3084-4074-93E0-FC1041C9890B}">
      <dsp:nvSpPr>
        <dsp:cNvPr id="0" name=""/>
        <dsp:cNvSpPr/>
      </dsp:nvSpPr>
      <dsp:spPr>
        <a:xfrm>
          <a:off x="0" y="701738"/>
          <a:ext cx="8128000" cy="858355"/>
        </a:xfrm>
        <a:prstGeom prst="roundRect">
          <a:avLst/>
        </a:prstGeom>
        <a:solidFill>
          <a:schemeClr val="accent2"/>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Family Support</a:t>
          </a:r>
        </a:p>
      </dsp:txBody>
      <dsp:txXfrm>
        <a:off x="41901" y="743639"/>
        <a:ext cx="8044198" cy="774553"/>
      </dsp:txXfrm>
    </dsp:sp>
    <dsp:sp modelId="{F5FE180B-84E5-4DDD-A798-C2366F7BA842}">
      <dsp:nvSpPr>
        <dsp:cNvPr id="0" name=""/>
        <dsp:cNvSpPr/>
      </dsp:nvSpPr>
      <dsp:spPr>
        <a:xfrm>
          <a:off x="0" y="1745144"/>
          <a:ext cx="8128000" cy="315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chemeClr val="tx2"/>
              </a:solidFill>
              <a:latin typeface="Tahoma" panose="020B0604030504040204" pitchFamily="34" charset="0"/>
              <a:ea typeface="Tahoma" panose="020B0604030504040204" pitchFamily="34" charset="0"/>
              <a:cs typeface="Tahoma" panose="020B0604030504040204" pitchFamily="34" charset="0"/>
            </a:rPr>
            <a:t>Improves child-family relationships</a:t>
          </a:r>
          <a:endParaRPr lang="en-US" sz="20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chemeClr val="tx2"/>
              </a:solidFill>
              <a:latin typeface="Tahoma" panose="020B0604030504040204" pitchFamily="34" charset="0"/>
              <a:ea typeface="Tahoma" panose="020B0604030504040204" pitchFamily="34" charset="0"/>
              <a:cs typeface="Tahoma" panose="020B0604030504040204" pitchFamily="34" charset="0"/>
            </a:rPr>
            <a:t>Establishes clear, consistent rules and expectations</a:t>
          </a: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chemeClr val="tx2"/>
              </a:solidFill>
              <a:latin typeface="Tahoma" panose="020B0604030504040204" pitchFamily="34" charset="0"/>
              <a:ea typeface="Tahoma" panose="020B0604030504040204" pitchFamily="34" charset="0"/>
              <a:cs typeface="Tahoma" panose="020B0604030504040204" pitchFamily="34" charset="0"/>
            </a:rPr>
            <a:t>Teaches skills for lifelong success</a:t>
          </a: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chemeClr val="tx2"/>
              </a:solidFill>
              <a:latin typeface="Tahoma" panose="020B0604030504040204" pitchFamily="34" charset="0"/>
              <a:ea typeface="Tahoma" panose="020B0604030504040204" pitchFamily="34" charset="0"/>
              <a:cs typeface="Tahoma" panose="020B0604030504040204" pitchFamily="34" charset="0"/>
            </a:rPr>
            <a:t>Encourages good behavior</a:t>
          </a: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chemeClr val="tx2"/>
              </a:solidFill>
              <a:latin typeface="Tahoma" panose="020B0604030504040204" pitchFamily="34" charset="0"/>
              <a:ea typeface="Tahoma" panose="020B0604030504040204" pitchFamily="34" charset="0"/>
              <a:cs typeface="Tahoma" panose="020B0604030504040204" pitchFamily="34" charset="0"/>
            </a:rPr>
            <a:t>Prevents problem behavior</a:t>
          </a: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chemeClr val="tx2"/>
              </a:solidFill>
              <a:latin typeface="Tahoma" panose="020B0604030504040204" pitchFamily="34" charset="0"/>
              <a:ea typeface="Tahoma" panose="020B0604030504040204" pitchFamily="34" charset="0"/>
              <a:cs typeface="Tahoma" panose="020B0604030504040204" pitchFamily="34" charset="0"/>
            </a:rPr>
            <a:t>Corrects problem behavior</a:t>
          </a:r>
        </a:p>
        <a:p>
          <a:pPr marL="228600" lvl="1" indent="-228600" algn="l" defTabSz="889000">
            <a:lnSpc>
              <a:spcPct val="100000"/>
            </a:lnSpc>
            <a:spcBef>
              <a:spcPct val="0"/>
            </a:spcBef>
            <a:spcAft>
              <a:spcPts val="1200"/>
            </a:spcAft>
            <a:buChar char="•"/>
          </a:pPr>
          <a:r>
            <a:rPr lang="en-US" sz="2000" kern="1200" dirty="0">
              <a:solidFill>
                <a:schemeClr val="tx2"/>
              </a:solidFill>
              <a:latin typeface="Tahoma" panose="020B0604030504040204" pitchFamily="34" charset="0"/>
              <a:ea typeface="Tahoma" panose="020B0604030504040204" pitchFamily="34" charset="0"/>
              <a:cs typeface="Tahoma" panose="020B0604030504040204" pitchFamily="34" charset="0"/>
            </a:rPr>
            <a:t>Promotes self-control</a:t>
          </a:r>
        </a:p>
      </dsp:txBody>
      <dsp:txXfrm>
        <a:off x="0" y="1745144"/>
        <a:ext cx="8128000" cy="3156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A3AE9-3084-4074-93E0-FC1041C9890B}">
      <dsp:nvSpPr>
        <dsp:cNvPr id="0" name=""/>
        <dsp:cNvSpPr/>
      </dsp:nvSpPr>
      <dsp:spPr>
        <a:xfrm>
          <a:off x="0" y="690836"/>
          <a:ext cx="8128000" cy="880160"/>
        </a:xfrm>
        <a:prstGeom prst="roundRect">
          <a:avLst/>
        </a:prstGeom>
        <a:solidFill>
          <a:schemeClr val="accent3"/>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School Support</a:t>
          </a:r>
        </a:p>
      </dsp:txBody>
      <dsp:txXfrm>
        <a:off x="42966" y="733802"/>
        <a:ext cx="8042068" cy="794228"/>
      </dsp:txXfrm>
    </dsp:sp>
    <dsp:sp modelId="{F5FE180B-84E5-4DDD-A798-C2366F7BA842}">
      <dsp:nvSpPr>
        <dsp:cNvPr id="0" name=""/>
        <dsp:cNvSpPr/>
      </dsp:nvSpPr>
      <dsp:spPr>
        <a:xfrm>
          <a:off x="0" y="1821365"/>
          <a:ext cx="8128000" cy="315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Establishes school partnerships</a:t>
          </a: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Strengthens family-school relationships</a:t>
          </a: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Identifies school-based mentors</a:t>
          </a: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Facilitates school engagement</a:t>
          </a: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Monitors youth progress</a:t>
          </a: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Recognizes risk factors</a:t>
          </a: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Provides individualized interventions </a:t>
          </a:r>
        </a:p>
      </dsp:txBody>
      <dsp:txXfrm>
        <a:off x="0" y="1821365"/>
        <a:ext cx="8128000" cy="3156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A3AE9-3084-4074-93E0-FC1041C9890B}">
      <dsp:nvSpPr>
        <dsp:cNvPr id="0" name=""/>
        <dsp:cNvSpPr/>
      </dsp:nvSpPr>
      <dsp:spPr>
        <a:xfrm>
          <a:off x="0" y="701738"/>
          <a:ext cx="8128000" cy="858355"/>
        </a:xfrm>
        <a:prstGeom prst="roundRect">
          <a:avLst/>
        </a:prstGeom>
        <a:solidFill>
          <a:schemeClr val="accent6"/>
        </a:solidFill>
        <a:ln w="28575"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rPr>
            <a:t>Homework Support</a:t>
          </a:r>
        </a:p>
      </dsp:txBody>
      <dsp:txXfrm>
        <a:off x="41901" y="743639"/>
        <a:ext cx="8044198" cy="774553"/>
      </dsp:txXfrm>
    </dsp:sp>
    <dsp:sp modelId="{F5FE180B-84E5-4DDD-A798-C2366F7BA842}">
      <dsp:nvSpPr>
        <dsp:cNvPr id="0" name=""/>
        <dsp:cNvSpPr/>
      </dsp:nvSpPr>
      <dsp:spPr>
        <a:xfrm>
          <a:off x="0" y="1361061"/>
          <a:ext cx="8128000" cy="315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5400" rIns="142240" bIns="25400" numCol="1" spcCol="1270" anchor="t" anchorCtr="0">
          <a:noAutofit/>
        </a:bodyPr>
        <a:lstStyle/>
        <a:p>
          <a:pPr marL="228600" lvl="1" indent="-228600" algn="l" defTabSz="889000">
            <a:lnSpc>
              <a:spcPct val="100000"/>
            </a:lnSpc>
            <a:spcBef>
              <a:spcPct val="0"/>
            </a:spcBef>
            <a:spcAft>
              <a:spcPts val="1200"/>
            </a:spcAft>
            <a:buFont typeface="Symbol" panose="05050102010706020507" pitchFamily="18" charset="2"/>
            <a:buChar char=""/>
          </a:pPr>
          <a:endPar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endParaRP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Establishes an at-home learning environment </a:t>
          </a: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Defines a homework routine</a:t>
          </a: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Identifies and communicates homework expectations</a:t>
          </a: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Tracks homework assignments</a:t>
          </a: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Supports homework efforts</a:t>
          </a:r>
        </a:p>
        <a:p>
          <a:pPr marL="228600" lvl="1" indent="-228600" algn="l" defTabSz="889000">
            <a:lnSpc>
              <a:spcPct val="100000"/>
            </a:lnSpc>
            <a:spcBef>
              <a:spcPct val="0"/>
            </a:spcBef>
            <a:spcAft>
              <a:spcPts val="1200"/>
            </a:spcAft>
            <a:buFont typeface="Symbol" panose="05050102010706020507" pitchFamily="18" charset="2"/>
            <a:buChar char=""/>
          </a:pPr>
          <a:r>
            <a:rPr lang="en-US" sz="2000" kern="1200" dirty="0">
              <a:solidFill>
                <a:srgbClr val="44546A"/>
              </a:solidFill>
              <a:latin typeface="Tahoma" panose="020B0604030504040204" pitchFamily="34" charset="0"/>
              <a:ea typeface="Tahoma" panose="020B0604030504040204" pitchFamily="34" charset="0"/>
              <a:cs typeface="Tahoma" panose="020B0604030504040204" pitchFamily="34" charset="0"/>
            </a:rPr>
            <a:t>Monitors academic effort and progress</a:t>
          </a:r>
        </a:p>
      </dsp:txBody>
      <dsp:txXfrm>
        <a:off x="0" y="1361061"/>
        <a:ext cx="8128000" cy="31568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0.12469</cdr:x>
      <cdr:y>0.77315</cdr:y>
    </cdr:from>
    <cdr:to>
      <cdr:x>0.20558</cdr:x>
      <cdr:y>0.877</cdr:y>
    </cdr:to>
    <cdr:sp macro="" textlink="">
      <cdr:nvSpPr>
        <cdr:cNvPr id="2" name="TextBox 1">
          <a:extLst xmlns:a="http://schemas.openxmlformats.org/drawingml/2006/main">
            <a:ext uri="{FF2B5EF4-FFF2-40B4-BE49-F238E27FC236}">
              <a16:creationId xmlns:a16="http://schemas.microsoft.com/office/drawing/2014/main" id="{50D8A1B7-6BC6-46F7-9608-DCEA301E294E}"/>
            </a:ext>
          </a:extLst>
        </cdr:cNvPr>
        <cdr:cNvSpPr txBox="1"/>
      </cdr:nvSpPr>
      <cdr:spPr>
        <a:xfrm xmlns:a="http://schemas.openxmlformats.org/drawingml/2006/main">
          <a:off x="1311232" y="3364233"/>
          <a:ext cx="850607" cy="4518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rPr>
            <a:t>0%</a:t>
          </a:r>
        </a:p>
      </cdr:txBody>
    </cdr:sp>
  </cdr:relSizeAnchor>
  <cdr:relSizeAnchor xmlns:cdr="http://schemas.openxmlformats.org/drawingml/2006/chartDrawing">
    <cdr:from>
      <cdr:x>0.18891</cdr:x>
      <cdr:y>0.7148</cdr:y>
    </cdr:from>
    <cdr:to>
      <cdr:x>0.2698</cdr:x>
      <cdr:y>0.81865</cdr:y>
    </cdr:to>
    <cdr:sp macro="" textlink="">
      <cdr:nvSpPr>
        <cdr:cNvPr id="3" name="TextBox 1">
          <a:extLst xmlns:a="http://schemas.openxmlformats.org/drawingml/2006/main">
            <a:ext uri="{FF2B5EF4-FFF2-40B4-BE49-F238E27FC236}">
              <a16:creationId xmlns:a16="http://schemas.microsoft.com/office/drawing/2014/main" id="{82F8A5C2-C773-424E-84C5-ED23DA5F6D10}"/>
            </a:ext>
          </a:extLst>
        </cdr:cNvPr>
        <cdr:cNvSpPr txBox="1"/>
      </cdr:nvSpPr>
      <cdr:spPr>
        <a:xfrm xmlns:a="http://schemas.openxmlformats.org/drawingml/2006/main">
          <a:off x="1986464" y="3110336"/>
          <a:ext cx="850607" cy="4518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rPr>
            <a:t>5%</a:t>
          </a:r>
        </a:p>
      </cdr:txBody>
    </cdr:sp>
  </cdr:relSizeAnchor>
  <cdr:relSizeAnchor xmlns:cdr="http://schemas.openxmlformats.org/drawingml/2006/chartDrawing">
    <cdr:from>
      <cdr:x>0.36351</cdr:x>
      <cdr:y>0.47073</cdr:y>
    </cdr:from>
    <cdr:to>
      <cdr:x>0.4444</cdr:x>
      <cdr:y>0.57458</cdr:y>
    </cdr:to>
    <cdr:sp macro="" textlink="">
      <cdr:nvSpPr>
        <cdr:cNvPr id="4" name="TextBox 1">
          <a:extLst xmlns:a="http://schemas.openxmlformats.org/drawingml/2006/main">
            <a:ext uri="{FF2B5EF4-FFF2-40B4-BE49-F238E27FC236}">
              <a16:creationId xmlns:a16="http://schemas.microsoft.com/office/drawing/2014/main" id="{FE6B6636-C752-4937-908C-7DC78A1416D2}"/>
            </a:ext>
          </a:extLst>
        </cdr:cNvPr>
        <cdr:cNvSpPr txBox="1"/>
      </cdr:nvSpPr>
      <cdr:spPr>
        <a:xfrm xmlns:a="http://schemas.openxmlformats.org/drawingml/2006/main">
          <a:off x="3822541" y="2048309"/>
          <a:ext cx="850606" cy="4518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rPr>
            <a:t>25%</a:t>
          </a:r>
        </a:p>
      </cdr:txBody>
    </cdr:sp>
  </cdr:relSizeAnchor>
  <cdr:relSizeAnchor xmlns:cdr="http://schemas.openxmlformats.org/drawingml/2006/chartDrawing">
    <cdr:from>
      <cdr:x>0.30318</cdr:x>
      <cdr:y>0.77152</cdr:y>
    </cdr:from>
    <cdr:to>
      <cdr:x>0.38407</cdr:x>
      <cdr:y>0.87537</cdr:y>
    </cdr:to>
    <cdr:sp macro="" textlink="">
      <cdr:nvSpPr>
        <cdr:cNvPr id="5" name="TextBox 1">
          <a:extLst xmlns:a="http://schemas.openxmlformats.org/drawingml/2006/main">
            <a:ext uri="{FF2B5EF4-FFF2-40B4-BE49-F238E27FC236}">
              <a16:creationId xmlns:a16="http://schemas.microsoft.com/office/drawing/2014/main" id="{D10A51A6-8B3A-434F-AF12-B7963A10A58A}"/>
            </a:ext>
          </a:extLst>
        </cdr:cNvPr>
        <cdr:cNvSpPr txBox="1"/>
      </cdr:nvSpPr>
      <cdr:spPr>
        <a:xfrm xmlns:a="http://schemas.openxmlformats.org/drawingml/2006/main">
          <a:off x="3188090" y="3357142"/>
          <a:ext cx="850607" cy="4518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rPr>
            <a:t>0%</a:t>
          </a:r>
        </a:p>
      </cdr:txBody>
    </cdr:sp>
  </cdr:relSizeAnchor>
  <cdr:relSizeAnchor xmlns:cdr="http://schemas.openxmlformats.org/drawingml/2006/chartDrawing">
    <cdr:from>
      <cdr:x>0.48206</cdr:x>
      <cdr:y>0.77587</cdr:y>
    </cdr:from>
    <cdr:to>
      <cdr:x>0.56295</cdr:x>
      <cdr:y>0.87972</cdr:y>
    </cdr:to>
    <cdr:sp macro="" textlink="">
      <cdr:nvSpPr>
        <cdr:cNvPr id="6" name="TextBox 1">
          <a:extLst xmlns:a="http://schemas.openxmlformats.org/drawingml/2006/main">
            <a:ext uri="{FF2B5EF4-FFF2-40B4-BE49-F238E27FC236}">
              <a16:creationId xmlns:a16="http://schemas.microsoft.com/office/drawing/2014/main" id="{897DF37E-2D8D-46C1-9648-AC488285BD7E}"/>
            </a:ext>
          </a:extLst>
        </cdr:cNvPr>
        <cdr:cNvSpPr txBox="1"/>
      </cdr:nvSpPr>
      <cdr:spPr>
        <a:xfrm xmlns:a="http://schemas.openxmlformats.org/drawingml/2006/main">
          <a:off x="5069183" y="3376070"/>
          <a:ext cx="850607" cy="4518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rPr>
            <a:t>0%</a:t>
          </a:r>
        </a:p>
      </cdr:txBody>
    </cdr:sp>
  </cdr:relSizeAnchor>
  <cdr:relSizeAnchor xmlns:cdr="http://schemas.openxmlformats.org/drawingml/2006/chartDrawing">
    <cdr:from>
      <cdr:x>0.53993</cdr:x>
      <cdr:y>0.34361</cdr:y>
    </cdr:from>
    <cdr:to>
      <cdr:x>0.62082</cdr:x>
      <cdr:y>0.44746</cdr:y>
    </cdr:to>
    <cdr:sp macro="" textlink="">
      <cdr:nvSpPr>
        <cdr:cNvPr id="7" name="TextBox 1">
          <a:extLst xmlns:a="http://schemas.openxmlformats.org/drawingml/2006/main">
            <a:ext uri="{FF2B5EF4-FFF2-40B4-BE49-F238E27FC236}">
              <a16:creationId xmlns:a16="http://schemas.microsoft.com/office/drawing/2014/main" id="{C92E65A2-3F10-4145-B174-0A0959896296}"/>
            </a:ext>
          </a:extLst>
        </cdr:cNvPr>
        <cdr:cNvSpPr txBox="1"/>
      </cdr:nvSpPr>
      <cdr:spPr>
        <a:xfrm xmlns:a="http://schemas.openxmlformats.org/drawingml/2006/main">
          <a:off x="5677659" y="1495147"/>
          <a:ext cx="850607" cy="4518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rPr>
            <a:t>35%</a:t>
          </a:r>
        </a:p>
      </cdr:txBody>
    </cdr:sp>
  </cdr:relSizeAnchor>
  <cdr:relSizeAnchor xmlns:cdr="http://schemas.openxmlformats.org/drawingml/2006/chartDrawing">
    <cdr:from>
      <cdr:x>0.64711</cdr:x>
      <cdr:y>0.63119</cdr:y>
    </cdr:from>
    <cdr:to>
      <cdr:x>0.728</cdr:x>
      <cdr:y>0.73504</cdr:y>
    </cdr:to>
    <cdr:sp macro="" textlink="">
      <cdr:nvSpPr>
        <cdr:cNvPr id="8" name="TextBox 1">
          <a:extLst xmlns:a="http://schemas.openxmlformats.org/drawingml/2006/main">
            <a:ext uri="{FF2B5EF4-FFF2-40B4-BE49-F238E27FC236}">
              <a16:creationId xmlns:a16="http://schemas.microsoft.com/office/drawing/2014/main" id="{E61FC177-4626-492F-8FD3-021D4F111C64}"/>
            </a:ext>
          </a:extLst>
        </cdr:cNvPr>
        <cdr:cNvSpPr txBox="1"/>
      </cdr:nvSpPr>
      <cdr:spPr>
        <a:xfrm xmlns:a="http://schemas.openxmlformats.org/drawingml/2006/main">
          <a:off x="6804795" y="2746517"/>
          <a:ext cx="850607" cy="4518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rPr>
            <a:t>12.5%</a:t>
          </a:r>
        </a:p>
      </cdr:txBody>
    </cdr:sp>
  </cdr:relSizeAnchor>
  <cdr:relSizeAnchor xmlns:cdr="http://schemas.openxmlformats.org/drawingml/2006/chartDrawing">
    <cdr:from>
      <cdr:x>0.71742</cdr:x>
      <cdr:y>0.16122</cdr:y>
    </cdr:from>
    <cdr:to>
      <cdr:x>0.79831</cdr:x>
      <cdr:y>0.26507</cdr:y>
    </cdr:to>
    <cdr:sp macro="" textlink="">
      <cdr:nvSpPr>
        <cdr:cNvPr id="9" name="TextBox 1">
          <a:extLst xmlns:a="http://schemas.openxmlformats.org/drawingml/2006/main">
            <a:ext uri="{FF2B5EF4-FFF2-40B4-BE49-F238E27FC236}">
              <a16:creationId xmlns:a16="http://schemas.microsoft.com/office/drawing/2014/main" id="{765571EF-0186-40AC-A989-138BE01A50B0}"/>
            </a:ext>
          </a:extLst>
        </cdr:cNvPr>
        <cdr:cNvSpPr txBox="1"/>
      </cdr:nvSpPr>
      <cdr:spPr>
        <a:xfrm xmlns:a="http://schemas.openxmlformats.org/drawingml/2006/main">
          <a:off x="7544054" y="701504"/>
          <a:ext cx="850607" cy="4518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rPr>
            <a:t>50%</a:t>
          </a:r>
        </a:p>
      </cdr:txBody>
    </cdr:sp>
  </cdr:relSizeAnchor>
</c:userShapes>
</file>

<file path=ppt/drawings/drawing2.xml><?xml version="1.0" encoding="utf-8"?>
<c:userShapes xmlns:c="http://schemas.openxmlformats.org/drawingml/2006/chart">
  <cdr:relSizeAnchor xmlns:cdr="http://schemas.openxmlformats.org/drawingml/2006/chartDrawing">
    <cdr:from>
      <cdr:x>0.33931</cdr:x>
      <cdr:y>0.51959</cdr:y>
    </cdr:from>
    <cdr:to>
      <cdr:x>0.4202</cdr:x>
      <cdr:y>0.62344</cdr:y>
    </cdr:to>
    <cdr:sp macro="" textlink="">
      <cdr:nvSpPr>
        <cdr:cNvPr id="2" name="TextBox 1">
          <a:extLst xmlns:a="http://schemas.openxmlformats.org/drawingml/2006/main">
            <a:ext uri="{FF2B5EF4-FFF2-40B4-BE49-F238E27FC236}">
              <a16:creationId xmlns:a16="http://schemas.microsoft.com/office/drawing/2014/main" id="{E398DB9B-562B-4D83-B5D9-98FC4F1A15B9}"/>
            </a:ext>
          </a:extLst>
        </cdr:cNvPr>
        <cdr:cNvSpPr txBox="1"/>
      </cdr:nvSpPr>
      <cdr:spPr>
        <a:xfrm xmlns:a="http://schemas.openxmlformats.org/drawingml/2006/main">
          <a:off x="3568017" y="2260917"/>
          <a:ext cx="850607" cy="4518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50%</a:t>
          </a:r>
        </a:p>
      </cdr:txBody>
    </cdr:sp>
  </cdr:relSizeAnchor>
  <cdr:relSizeAnchor xmlns:cdr="http://schemas.openxmlformats.org/drawingml/2006/chartDrawing">
    <cdr:from>
      <cdr:x>0.48721</cdr:x>
      <cdr:y>0.30375</cdr:y>
    </cdr:from>
    <cdr:to>
      <cdr:x>0.58832</cdr:x>
      <cdr:y>0.4076</cdr:y>
    </cdr:to>
    <cdr:sp macro="" textlink="">
      <cdr:nvSpPr>
        <cdr:cNvPr id="3" name="TextBox 1">
          <a:extLst xmlns:a="http://schemas.openxmlformats.org/drawingml/2006/main">
            <a:ext uri="{FF2B5EF4-FFF2-40B4-BE49-F238E27FC236}">
              <a16:creationId xmlns:a16="http://schemas.microsoft.com/office/drawing/2014/main" id="{04ABF889-1294-4888-9D3D-3472759EFD20}"/>
            </a:ext>
          </a:extLst>
        </cdr:cNvPr>
        <cdr:cNvSpPr txBox="1"/>
      </cdr:nvSpPr>
      <cdr:spPr>
        <a:xfrm xmlns:a="http://schemas.openxmlformats.org/drawingml/2006/main">
          <a:off x="5123318" y="1321709"/>
          <a:ext cx="1063233" cy="4518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87.5%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0DA69-4F33-41AC-8701-09F25C779E65}" type="datetimeFigureOut">
              <a:rPr lang="en-US" smtClean="0"/>
              <a:t>9/29/2023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64EE8-5375-4039-8653-77A40CB7E662}" type="slidenum">
              <a:rPr lang="en-US" smtClean="0"/>
              <a:t>‹#›</a:t>
            </a:fld>
            <a:endParaRPr lang="en-US" dirty="0"/>
          </a:p>
        </p:txBody>
      </p:sp>
    </p:spTree>
    <p:extLst>
      <p:ext uri="{BB962C8B-B14F-4D97-AF65-F5344CB8AC3E}">
        <p14:creationId xmlns:p14="http://schemas.microsoft.com/office/powerpoint/2010/main" val="391271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65475" y="361950"/>
            <a:ext cx="3149600" cy="17732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1A19F-7C78-442B-80B2-85509B5744E9}" type="slidenum">
              <a:rPr lang="es-ES" smtClean="0"/>
              <a:pPr/>
              <a:t>1</a:t>
            </a:fld>
            <a:endParaRPr lang="es-ES" dirty="0"/>
          </a:p>
        </p:txBody>
      </p:sp>
    </p:spTree>
    <p:extLst>
      <p:ext uri="{BB962C8B-B14F-4D97-AF65-F5344CB8AC3E}">
        <p14:creationId xmlns:p14="http://schemas.microsoft.com/office/powerpoint/2010/main" val="200033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Transitioning</a:t>
            </a:r>
            <a:r>
              <a:rPr lang="en-US" baseline="0" dirty="0"/>
              <a:t> from out-of-home care to the home and community school setting can be difficult.</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 parent and the child have to get used to new school and home expectations</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Parents do not always feel comfortable talking with the school, or setting rules for the home.</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Children often find it difficult to return to the old school, and follow new rules in the home. </a:t>
            </a:r>
          </a:p>
          <a:p>
            <a:endParaRPr lang="en-US" baseline="0" dirty="0"/>
          </a:p>
          <a:p>
            <a:r>
              <a:rPr lang="en-US" baseline="0" dirty="0"/>
              <a:t>What are some other barriers or difficulties during this transition?</a:t>
            </a:r>
          </a:p>
          <a:p>
            <a:r>
              <a:rPr lang="en-US" baseline="0" dirty="0"/>
              <a:t>[CLICK]</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Lack of physical and financial resources</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Poor relationship status with parents/family members prior to out of home placement</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Parent physical and mental health</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Lack of trust due to domestic violence, physical, emotional, or substance abuse, or neglect</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Cognitive/intellectual disabilities for youth/parent resulting in poor communication </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Cultural issues or language barriers</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Increased vulnerability paired with lack of confidence/self-worth</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Inability to solve problems or cope with stressful situations</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Difficulty organizing educational supports</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Insufficient access to proper medical and psychological care</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Information sharing restrictions or slow transfer of educational records </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Variability in structure (schedule, rules, consequences)</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Insufficient supervision or availability of parent/family support</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Unsafe or unpredictable living arrangements</a:t>
            </a:r>
          </a:p>
          <a:p>
            <a:endParaRPr lang="en-US" baseline="0" dirty="0"/>
          </a:p>
          <a:p>
            <a:endParaRPr lang="en-US" baseline="0" dirty="0"/>
          </a:p>
          <a:p>
            <a:r>
              <a:rPr lang="en-US" sz="1200" b="0" kern="1200" dirty="0">
                <a:solidFill>
                  <a:schemeClr val="tx1"/>
                </a:solidFill>
                <a:effectLst/>
                <a:latin typeface="+mn-lt"/>
                <a:ea typeface="+mn-ea"/>
                <a:cs typeface="+mn-cs"/>
              </a:rPr>
              <a:t>This program was created to help both the youth and the family transition successfully to sustain the progress that was made in residential care and keep the youth in their homes and in their community schools. </a:t>
            </a:r>
          </a:p>
        </p:txBody>
      </p:sp>
      <p:sp>
        <p:nvSpPr>
          <p:cNvPr id="4" name="Slide Number Placeholder 3"/>
          <p:cNvSpPr>
            <a:spLocks noGrp="1"/>
          </p:cNvSpPr>
          <p:nvPr>
            <p:ph type="sldNum" sz="quarter" idx="10"/>
          </p:nvPr>
        </p:nvSpPr>
        <p:spPr/>
        <p:txBody>
          <a:bodyPr/>
          <a:lstStyle/>
          <a:p>
            <a:fld id="{A8E1A19F-7C78-442B-80B2-85509B5744E9}" type="slidenum">
              <a:rPr lang="es-ES" smtClean="0"/>
              <a:pPr/>
              <a:t>3</a:t>
            </a:fld>
            <a:endParaRPr lang="es-ES" dirty="0"/>
          </a:p>
        </p:txBody>
      </p:sp>
    </p:spTree>
    <p:extLst>
      <p:ext uri="{BB962C8B-B14F-4D97-AF65-F5344CB8AC3E}">
        <p14:creationId xmlns:p14="http://schemas.microsoft.com/office/powerpoint/2010/main" val="301848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65475" y="361950"/>
            <a:ext cx="3149600" cy="17732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a:t>
            </a:r>
          </a:p>
          <a:p>
            <a:r>
              <a:rPr lang="en-US" sz="1200" b="1" i="1" u="none" strike="noStrike" kern="1200" baseline="0" dirty="0">
                <a:solidFill>
                  <a:schemeClr val="tx1"/>
                </a:solidFill>
                <a:latin typeface="+mn-lt"/>
                <a:ea typeface="+mn-ea"/>
                <a:cs typeface="+mn-cs"/>
              </a:rPr>
              <a:t>Describe the program components: parent/family support, school support and homework support </a:t>
            </a:r>
          </a:p>
          <a:p>
            <a:endParaRPr lang="en-US" sz="1200" b="1"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Approximately two months prior to departure, the family, youth, and you will begin to meet to discuss the transition process, the services available, and the goals for the youth and family.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During this two month timeframe, a Service Plan will be developed with activities to prepare the family and youth for the transition. This Service Plan is a prescribed plan focusing on the three primary components of the On the Way Home program. Individualized goals could be added but only if they stay within the scope of On the Way Home and impact the primary aims of On the way Home which is to keep kids home and in school. </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 the Introduction to On the Way Home you learned about these three program components. In this meeting you will introduce them to the youth and family.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Take a look at your Talking Points at the end of your workbook section and read over these three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ASK: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What would you want to make sure you cover from these sections? </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Mention the other supports provided </a:t>
            </a:r>
          </a:p>
          <a:p>
            <a:endParaRPr lang="en-US" sz="1200" b="1"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addition to the program components discussed, it is important to recognize other supports may be needed to help the family during this transition period. Letting the family know you are a resource should additional needs or supports be warranted during the transition period is important. </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Trainer Note:</a:t>
            </a:r>
            <a:r>
              <a:rPr lang="en-US" sz="1200" b="0" i="1" u="none" strike="noStrike" kern="1200" baseline="0" dirty="0">
                <a:solidFill>
                  <a:schemeClr val="tx1"/>
                </a:solidFill>
                <a:latin typeface="+mn-lt"/>
                <a:ea typeface="+mn-ea"/>
                <a:cs typeface="+mn-cs"/>
              </a:rPr>
              <a:t> The primary intervention of the program are the three components mentioned above. Consultants may connect families to other supports which is why this is part of the intake talking points. However, Consultants do not provide these direct interventions themselves. </a:t>
            </a:r>
          </a:p>
          <a:p>
            <a:endParaRPr lang="en-US" sz="1200" b="0" i="0" u="none" strike="noStrike" kern="1200" baseline="0" dirty="0">
              <a:solidFill>
                <a:schemeClr val="tx1"/>
              </a:solidFill>
              <a:latin typeface="+mn-lt"/>
              <a:ea typeface="+mn-ea"/>
              <a:cs typeface="+mn-cs"/>
            </a:endParaRPr>
          </a:p>
          <a:p>
            <a:endParaRPr lang="en-US" sz="1200" b="1" i="1"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Describe anticipated benefits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Talking to the parents about the benefits of participating in the program is where you engage parents in becoming active participants. The talking points in your workbook are important points to cover. </a:t>
            </a:r>
          </a:p>
          <a:p>
            <a:endParaRPr lang="en-US" dirty="0"/>
          </a:p>
          <a:p>
            <a:r>
              <a:rPr lang="en-US" dirty="0"/>
              <a:t>Now you will want to discuss with the family the</a:t>
            </a:r>
            <a:r>
              <a:rPr lang="en-US" baseline="0" dirty="0"/>
              <a:t> different roles of the primary people involved in the program.  Let’s take a look at those.</a:t>
            </a:r>
            <a:endParaRPr lang="en-US" dirty="0"/>
          </a:p>
        </p:txBody>
      </p:sp>
      <p:sp>
        <p:nvSpPr>
          <p:cNvPr id="4" name="Slide Number Placeholder 3"/>
          <p:cNvSpPr>
            <a:spLocks noGrp="1"/>
          </p:cNvSpPr>
          <p:nvPr>
            <p:ph type="sldNum" sz="quarter" idx="10"/>
          </p:nvPr>
        </p:nvSpPr>
        <p:spPr/>
        <p:txBody>
          <a:bodyPr/>
          <a:lstStyle/>
          <a:p>
            <a:fld id="{A8E1A19F-7C78-442B-80B2-85509B5744E9}" type="slidenum">
              <a:rPr lang="es-ES" smtClean="0"/>
              <a:pPr/>
              <a:t>4</a:t>
            </a:fld>
            <a:endParaRPr lang="es-ES" dirty="0"/>
          </a:p>
        </p:txBody>
      </p:sp>
    </p:spTree>
    <p:extLst>
      <p:ext uri="{BB962C8B-B14F-4D97-AF65-F5344CB8AC3E}">
        <p14:creationId xmlns:p14="http://schemas.microsoft.com/office/powerpoint/2010/main" val="238056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65475" y="361950"/>
            <a:ext cx="3149600" cy="1773238"/>
          </a:xfrm>
        </p:spPr>
      </p:sp>
      <p:sp>
        <p:nvSpPr>
          <p:cNvPr id="3" name="Notes Placeholder 2"/>
          <p:cNvSpPr>
            <a:spLocks noGrp="1"/>
          </p:cNvSpPr>
          <p:nvPr>
            <p:ph type="body" idx="1"/>
          </p:nvPr>
        </p:nvSpPr>
        <p:spPr/>
        <p:txBody>
          <a:bodyPr/>
          <a:lstStyle/>
          <a:p>
            <a:r>
              <a:rPr lang="en-US" dirty="0"/>
              <a:t>Stage 1 concept areas are Assessment/Exploration and Service Planning. During this stage Consultants develop significant connections to the family and gather information that will help them become a significant influence as a motivator for needed change. The focus will be on building relationships and assessing and exploring family strengths and stressors. In Stage 1 Consultants will identify parenting and life skills as well as formal and informal supports of the family. Assessments are conducted in Stage 1 to assess risk and safety issues as well as the skills of the parents. Consultants may begin introducing a parenting skill or life skill as well. • Stage 2 concept areas are Teaching and Skill Development. During this stage the focus is on teaching skills (parenting and life skills), expanding the system of support, and reinforcing the behavior change that has occurred. Teaching includes accessing resources as well as practicing the skills learned. Throughout the intervention, Consultants will shape behaviors as necessary and continue to help link the continuation of positive behaviors to reinforcers available in the family’s current environment. In Stage 2 expanding the system of support available to the individual or family within their present environment is addressed. This may involve locating services or connecting the individual to additional people, activities, or places that are available in the environment in ways that continue to shape and maintain the needed changes. In Stage 2 Consultants will monitor these resources, both formal and informal. • Stage 3 concept areas are Demonstration and Generalization of skills. Here the focus is on promoting the family’s self-mastery and generalization of the skills they learned during services. Consultants assess progress and celebrate successes. Consultants will monitor the informal and formal supports and evaluate the family’s ability to identify and address any future safety or risk concerns. In this stage, Consultants help the individual and family to begin using the needed skills and support without their prompting and assistance. In this stage, they decrease the time spent with the family and individual, and instead, provide support and assistance as they act on their own. Consultants also should continue to encourage the family to generalize the use of their new skills and strategies in different situations. Ideally, time with the family decreases both in frequency and duration because the family is beginning to succeed on its own. </a:t>
            </a:r>
          </a:p>
        </p:txBody>
      </p:sp>
      <p:sp>
        <p:nvSpPr>
          <p:cNvPr id="4" name="Slide Number Placeholder 3"/>
          <p:cNvSpPr>
            <a:spLocks noGrp="1"/>
          </p:cNvSpPr>
          <p:nvPr>
            <p:ph type="sldNum" sz="quarter" idx="10"/>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A8E1A19F-7C78-442B-80B2-85509B5744E9}" type="slidenum">
              <a:rPr kumimoji="0" lang="es-ES" sz="1000" b="0" i="0" u="none" strike="noStrike" kern="1200" cap="none" spc="0" normalizeH="0" baseline="0" noProof="0" smtClean="0">
                <a:ln>
                  <a:noFill/>
                </a:ln>
                <a:solidFill>
                  <a:prstClr val="black"/>
                </a:solidFill>
                <a:effectLst/>
                <a:uLnTx/>
                <a:uFillTx/>
                <a:latin typeface="Tahoma"/>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8</a:t>
            </a:fld>
            <a:endParaRPr kumimoji="0" lang="es-ES" sz="1000" b="0" i="0" u="none" strike="noStrike" kern="1200" cap="none"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409685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A8E1A19F-7C78-442B-80B2-85509B5744E9}" type="slidenum">
              <a:rPr kumimoji="0" lang="es-ES" sz="1000" b="0" i="0" u="none" strike="noStrike" kern="1200" cap="none" spc="0" normalizeH="0" baseline="0" noProof="0" smtClean="0">
                <a:ln>
                  <a:noFill/>
                </a:ln>
                <a:solidFill>
                  <a:prstClr val="black"/>
                </a:solidFill>
                <a:effectLst/>
                <a:uLnTx/>
                <a:uFillTx/>
                <a:latin typeface="Tahoma"/>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9</a:t>
            </a:fld>
            <a:endParaRPr kumimoji="0" lang="es-ES" sz="1000" b="0" i="0" u="none" strike="noStrike" kern="1200" cap="none"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355220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work with agencies to determine some potential</a:t>
            </a:r>
            <a:r>
              <a:rPr lang="en-US" baseline="0" dirty="0"/>
              <a:t> candidates for the program</a:t>
            </a:r>
          </a:p>
          <a:p>
            <a:r>
              <a:rPr lang="en-US" sz="1200" b="1" kern="1200" dirty="0">
                <a:solidFill>
                  <a:schemeClr val="tx1"/>
                </a:solidFill>
                <a:effectLst/>
                <a:latin typeface="+mn-lt"/>
                <a:ea typeface="+mn-ea"/>
                <a:cs typeface="+mn-cs"/>
              </a:rPr>
              <a:t>[CLICK]</a:t>
            </a:r>
          </a:p>
          <a:p>
            <a:r>
              <a:rPr lang="en-US" sz="1200" b="1" kern="1200" dirty="0">
                <a:solidFill>
                  <a:schemeClr val="tx1"/>
                </a:solidFill>
                <a:effectLst/>
                <a:latin typeface="+mn-lt"/>
                <a:ea typeface="+mn-ea"/>
                <a:cs typeface="+mn-cs"/>
              </a:rPr>
              <a:t>Youth with the greatest potential to successfully complete the OTWH program…</a:t>
            </a:r>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Were actively involved in their discharge from residential care and in identifying their own short and long term goals for improvement.</a:t>
            </a:r>
          </a:p>
          <a:p>
            <a:pPr lvl="0"/>
            <a:r>
              <a:rPr lang="en-US" sz="1200" b="0" kern="1200" dirty="0">
                <a:solidFill>
                  <a:schemeClr val="tx1"/>
                </a:solidFill>
                <a:effectLst/>
                <a:latin typeface="+mn-lt"/>
                <a:ea typeface="+mn-ea"/>
                <a:cs typeface="+mn-cs"/>
              </a:rPr>
              <a:t>Are aware of the progress they made and skills they learned while in residential care and are committed to applying those skills at home, in school, and in their community.</a:t>
            </a:r>
          </a:p>
          <a:p>
            <a:pPr lvl="0"/>
            <a:r>
              <a:rPr lang="en-US" sz="1200" b="0" kern="1200" dirty="0">
                <a:solidFill>
                  <a:schemeClr val="tx1"/>
                </a:solidFill>
                <a:effectLst/>
                <a:latin typeface="+mn-lt"/>
                <a:ea typeface="+mn-ea"/>
                <a:cs typeface="+mn-cs"/>
              </a:rPr>
              <a:t>Have a desire to re-build and maintain healthy relationships with their parents, family members, and friends.</a:t>
            </a:r>
          </a:p>
          <a:p>
            <a:pPr lvl="0"/>
            <a:r>
              <a:rPr lang="en-US" sz="1200" b="0" kern="1200" dirty="0">
                <a:solidFill>
                  <a:schemeClr val="tx1"/>
                </a:solidFill>
                <a:effectLst/>
                <a:latin typeface="+mn-lt"/>
                <a:ea typeface="+mn-ea"/>
                <a:cs typeface="+mn-cs"/>
              </a:rPr>
              <a:t>Have a vested interest in their personal/academic growth and a commitment to enrolling in and regularly attending school.</a:t>
            </a:r>
          </a:p>
          <a:p>
            <a:pPr lvl="0"/>
            <a:r>
              <a:rPr lang="en-US" sz="1200" b="0" kern="1200" dirty="0">
                <a:solidFill>
                  <a:schemeClr val="tx1"/>
                </a:solidFill>
                <a:effectLst/>
                <a:latin typeface="+mn-lt"/>
                <a:ea typeface="+mn-ea"/>
                <a:cs typeface="+mn-cs"/>
              </a:rPr>
              <a:t>Understand the potential barriers to their success (i.e. drug/alcohol use, violence, anti-social/illegal behaviors, etc.) and are committed to avoiding and eliminating such obstacles.</a:t>
            </a:r>
          </a:p>
          <a:p>
            <a:pPr lvl="0"/>
            <a:r>
              <a:rPr lang="en-US" sz="1200" b="0" kern="1200" dirty="0">
                <a:solidFill>
                  <a:schemeClr val="tx1"/>
                </a:solidFill>
                <a:effectLst/>
                <a:latin typeface="+mn-lt"/>
                <a:ea typeface="+mn-ea"/>
                <a:cs typeface="+mn-cs"/>
              </a:rPr>
              <a:t>Regularly attend school and complete homework</a:t>
            </a:r>
          </a:p>
          <a:p>
            <a:pPr lvl="0"/>
            <a:r>
              <a:rPr lang="en-US" sz="1200" b="0" kern="1200" dirty="0">
                <a:solidFill>
                  <a:schemeClr val="tx1"/>
                </a:solidFill>
                <a:effectLst/>
                <a:latin typeface="+mn-lt"/>
                <a:ea typeface="+mn-ea"/>
                <a:cs typeface="+mn-cs"/>
              </a:rPr>
              <a:t>Take advantage of school and community supports</a:t>
            </a:r>
          </a:p>
          <a:p>
            <a:pPr lvl="0"/>
            <a:r>
              <a:rPr lang="en-US" sz="1200" b="0" kern="1200" dirty="0">
                <a:solidFill>
                  <a:schemeClr val="tx1"/>
                </a:solidFill>
                <a:effectLst/>
                <a:latin typeface="+mn-lt"/>
                <a:ea typeface="+mn-ea"/>
                <a:cs typeface="+mn-cs"/>
              </a:rPr>
              <a:t>Participate regularly in extra-curricular activities/athletics</a:t>
            </a:r>
          </a:p>
          <a:p>
            <a:pPr lvl="0"/>
            <a:r>
              <a:rPr lang="en-US" sz="1200" b="0" kern="1200" dirty="0">
                <a:solidFill>
                  <a:schemeClr val="tx1"/>
                </a:solidFill>
                <a:effectLst/>
                <a:latin typeface="+mn-lt"/>
                <a:ea typeface="+mn-ea"/>
                <a:cs typeface="+mn-cs"/>
              </a:rPr>
              <a:t>Engage in activities that will allow them to recover academic credit and maintain progress toward high school graduation.</a:t>
            </a:r>
          </a:p>
          <a:p>
            <a:pPr lvl="0"/>
            <a:r>
              <a:rPr lang="en-US" sz="1200" b="0" kern="1200" dirty="0">
                <a:solidFill>
                  <a:schemeClr val="tx1"/>
                </a:solidFill>
                <a:effectLst/>
                <a:latin typeface="+mn-lt"/>
                <a:ea typeface="+mn-ea"/>
                <a:cs typeface="+mn-cs"/>
              </a:rPr>
              <a:t>Demonstrate interest in college or career and begin to investigate options for continued education or employment</a:t>
            </a:r>
          </a:p>
          <a:p>
            <a:r>
              <a:rPr lang="en-US" sz="1200" b="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p>
          <a:p>
            <a:r>
              <a:rPr lang="en-US" sz="1200" b="1" kern="1200" dirty="0">
                <a:solidFill>
                  <a:schemeClr val="tx1"/>
                </a:solidFill>
                <a:effectLst/>
                <a:latin typeface="+mn-lt"/>
                <a:ea typeface="+mn-ea"/>
                <a:cs typeface="+mn-cs"/>
              </a:rPr>
              <a:t>Parents/Families with the greatest potential to successfully complete the OTWH program…</a:t>
            </a:r>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Understand that OTWH is an aftercare program designed to maintain the improvements made by their youth while in residential care and prevent reentry into an out of home placement.</a:t>
            </a:r>
          </a:p>
          <a:p>
            <a:pPr lvl="0"/>
            <a:r>
              <a:rPr lang="en-US" sz="1200" b="0" kern="1200" dirty="0">
                <a:solidFill>
                  <a:schemeClr val="tx1"/>
                </a:solidFill>
                <a:effectLst/>
                <a:latin typeface="+mn-lt"/>
                <a:ea typeface="+mn-ea"/>
                <a:cs typeface="+mn-cs"/>
              </a:rPr>
              <a:t>Express a willingness to let go of past mistakes and in order to re-build and maintain a healthy relationship with their child.</a:t>
            </a:r>
          </a:p>
          <a:p>
            <a:pPr lvl="0"/>
            <a:r>
              <a:rPr lang="en-US" sz="1200" b="0" kern="1200" dirty="0">
                <a:solidFill>
                  <a:schemeClr val="tx1"/>
                </a:solidFill>
                <a:effectLst/>
                <a:latin typeface="+mn-lt"/>
                <a:ea typeface="+mn-ea"/>
                <a:cs typeface="+mn-cs"/>
              </a:rPr>
              <a:t>Demonstrate a willingness to learn and consistently apply parenting strategies that can help their child transition successfully from out of home care to their family home, as well as remain at home and in school. </a:t>
            </a:r>
          </a:p>
          <a:p>
            <a:pPr lvl="0"/>
            <a:r>
              <a:rPr lang="en-US" sz="1200" b="0" kern="1200" dirty="0">
                <a:solidFill>
                  <a:schemeClr val="tx1"/>
                </a:solidFill>
                <a:effectLst/>
                <a:latin typeface="+mn-lt"/>
                <a:ea typeface="+mn-ea"/>
                <a:cs typeface="+mn-cs"/>
              </a:rPr>
              <a:t>Are committed to using positive reinforcement as a means for sustaining their child’s improvement. </a:t>
            </a:r>
          </a:p>
          <a:p>
            <a:pPr lvl="0"/>
            <a:r>
              <a:rPr lang="en-US" sz="1200" b="0" kern="1200" dirty="0">
                <a:solidFill>
                  <a:schemeClr val="tx1"/>
                </a:solidFill>
                <a:effectLst/>
                <a:latin typeface="+mn-lt"/>
                <a:ea typeface="+mn-ea"/>
                <a:cs typeface="+mn-cs"/>
              </a:rPr>
              <a:t>Acknowledge the potential for their child to fall back on previously learned, inappropriate behaviors, but feel confident that they can use effective parenting skills provided to prevent and address these situations.  </a:t>
            </a:r>
          </a:p>
          <a:p>
            <a:pPr lvl="0"/>
            <a:r>
              <a:rPr lang="en-US" sz="1200" b="0" kern="1200" dirty="0">
                <a:solidFill>
                  <a:schemeClr val="tx1"/>
                </a:solidFill>
                <a:effectLst/>
                <a:latin typeface="+mn-lt"/>
                <a:ea typeface="+mn-ea"/>
                <a:cs typeface="+mn-cs"/>
              </a:rPr>
              <a:t>Demonstrate a willingness to partner with their child’s school to help their child succeed academically.</a:t>
            </a:r>
          </a:p>
          <a:p>
            <a:pPr lvl="0"/>
            <a:r>
              <a:rPr lang="en-US" sz="1200" b="0" kern="1200" dirty="0">
                <a:solidFill>
                  <a:schemeClr val="tx1"/>
                </a:solidFill>
                <a:effectLst/>
                <a:latin typeface="+mn-lt"/>
                <a:ea typeface="+mn-ea"/>
                <a:cs typeface="+mn-cs"/>
              </a:rPr>
              <a:t>Consent to supporting their child in the school-related activities.</a:t>
            </a:r>
          </a:p>
          <a:p>
            <a:pPr lvl="0"/>
            <a:r>
              <a:rPr lang="en-US" sz="1200" b="0" kern="1200" dirty="0">
                <a:solidFill>
                  <a:schemeClr val="tx1"/>
                </a:solidFill>
                <a:effectLst/>
                <a:latin typeface="+mn-lt"/>
                <a:ea typeface="+mn-ea"/>
                <a:cs typeface="+mn-cs"/>
              </a:rPr>
              <a:t>Indicate a willingness to work with their family consultant to problem solve situations, seek help, and utilize external, community-based supports as needed. </a:t>
            </a:r>
          </a:p>
          <a:p>
            <a:endParaRPr lang="en-US" baseline="0" dirty="0"/>
          </a:p>
          <a:p>
            <a:endParaRPr lang="en-US" baseline="0" dirty="0"/>
          </a:p>
          <a:p>
            <a:endParaRPr lang="en-US" baseline="0"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A8E1A19F-7C78-442B-80B2-85509B5744E9}" type="slidenum">
              <a:rPr kumimoji="0" lang="es-ES" sz="1000" b="0" i="0" u="none" strike="noStrike" kern="1200" cap="none" spc="0" normalizeH="0" baseline="0" noProof="0" smtClean="0">
                <a:ln>
                  <a:noFill/>
                </a:ln>
                <a:solidFill>
                  <a:prstClr val="black"/>
                </a:solidFill>
                <a:effectLst/>
                <a:uLnTx/>
                <a:uFillTx/>
                <a:latin typeface="Tahoma"/>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10</a:t>
            </a:fld>
            <a:endParaRPr kumimoji="0" lang="es-ES" sz="1000" b="0" i="0" u="none" strike="noStrike" kern="1200" cap="none"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232437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fld id="{A8E1A19F-7C78-442B-80B2-85509B5744E9}" type="slidenum">
              <a:rPr kumimoji="0" lang="es-ES" sz="1000" b="0" i="0" u="none" strike="noStrike" kern="1200" cap="none" spc="0" normalizeH="0" baseline="0" noProof="0" smtClean="0">
                <a:ln>
                  <a:noFill/>
                </a:ln>
                <a:solidFill>
                  <a:prstClr val="black"/>
                </a:solidFill>
                <a:effectLst/>
                <a:uLnTx/>
                <a:uFillTx/>
                <a:latin typeface="Tahoma"/>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a:pPr>
              <a:t>11</a:t>
            </a:fld>
            <a:endParaRPr kumimoji="0" lang="es-ES" sz="1000" b="0" i="0" u="none" strike="noStrike" kern="1200" cap="none"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873548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471488"/>
            <a:ext cx="4114800" cy="2314575"/>
          </a:xfrm>
        </p:spPr>
      </p:sp>
      <p:sp>
        <p:nvSpPr>
          <p:cNvPr id="3" name="Notes Placeholder 2"/>
          <p:cNvSpPr>
            <a:spLocks noGrp="1"/>
          </p:cNvSpPr>
          <p:nvPr>
            <p:ph type="body" idx="1"/>
          </p:nvPr>
        </p:nvSpPr>
        <p:spPr/>
        <p:txBody>
          <a:bodyPr/>
          <a:lstStyle/>
          <a:p>
            <a:r>
              <a:rPr lang="en-US" altLang="en-US" b="1" dirty="0"/>
              <a:t>SAY</a:t>
            </a:r>
            <a:r>
              <a:rPr lang="en-US" altLang="en-US" dirty="0"/>
              <a:t>:</a:t>
            </a:r>
          </a:p>
          <a:p>
            <a:r>
              <a:rPr lang="en-US" altLang="en-US" dirty="0"/>
              <a:t>Outcome studies show that time allocated according to those shown here were the most effective in working with families in the aftercare program. </a:t>
            </a:r>
          </a:p>
          <a:p>
            <a:endParaRPr lang="en-US" altLang="en-US" dirty="0"/>
          </a:p>
          <a:p>
            <a:r>
              <a:rPr lang="en-US" altLang="en-US" dirty="0"/>
              <a:t>All On the Way Home services are facilitated by the Consultant. The Consultant provides all direct supports to the youth and families, is available 24 hours a day, 7 days a week, and serves as the liaison between the home and school. </a:t>
            </a:r>
          </a:p>
          <a:p>
            <a:endParaRPr lang="en-US" altLang="en-US" dirty="0"/>
          </a:p>
          <a:p>
            <a:r>
              <a:rPr lang="en-US" dirty="0"/>
              <a:t>As represented in the pie chart: 5</a:t>
            </a:r>
            <a:r>
              <a:rPr lang="en-US" b="0" dirty="0"/>
              <a:t>0%</a:t>
            </a:r>
            <a:r>
              <a:rPr lang="en-US" b="1" dirty="0"/>
              <a:t> </a:t>
            </a:r>
            <a:r>
              <a:rPr lang="en-US" dirty="0"/>
              <a:t>of the Consultant’s time is spent on service </a:t>
            </a:r>
            <a:r>
              <a:rPr lang="en-US" b="0" dirty="0"/>
              <a:t>implementation</a:t>
            </a:r>
            <a:r>
              <a:rPr lang="en-US" b="1" dirty="0"/>
              <a:t> </a:t>
            </a:r>
            <a:r>
              <a:rPr lang="en-US" b="0" dirty="0"/>
              <a:t>of</a:t>
            </a:r>
            <a:r>
              <a:rPr lang="en-US" b="1" dirty="0"/>
              <a:t> </a:t>
            </a:r>
            <a:r>
              <a:rPr lang="en-US" b="0" dirty="0"/>
              <a:t>OTWH, </a:t>
            </a:r>
            <a:r>
              <a:rPr lang="en-US" altLang="en-US" dirty="0"/>
              <a:t>including parent support, school support, and homework support</a:t>
            </a:r>
            <a:r>
              <a:rPr lang="en-US" dirty="0"/>
              <a:t>; about 25% is documentation, training and supervision; about 20% to travel (depending on your service area);</a:t>
            </a:r>
            <a:r>
              <a:rPr lang="en-US" baseline="0" dirty="0"/>
              <a:t> </a:t>
            </a:r>
            <a:r>
              <a:rPr lang="en-US" b="0" dirty="0"/>
              <a:t>4%</a:t>
            </a:r>
            <a:r>
              <a:rPr lang="en-US" dirty="0"/>
              <a:t> is dedicated to </a:t>
            </a:r>
            <a:r>
              <a:rPr lang="en-US" b="0" dirty="0"/>
              <a:t>outreach</a:t>
            </a:r>
            <a:r>
              <a:rPr lang="en-US" dirty="0"/>
              <a:t> for the families; </a:t>
            </a:r>
            <a:r>
              <a:rPr lang="en-US" b="0" dirty="0"/>
              <a:t>1% to crisis </a:t>
            </a:r>
            <a:r>
              <a:rPr lang="en-US" dirty="0"/>
              <a:t>management.</a:t>
            </a:r>
            <a:endParaRPr lang="en-US" altLang="en-US" dirty="0"/>
          </a:p>
          <a:p>
            <a:endParaRPr lang="en-US" dirty="0"/>
          </a:p>
        </p:txBody>
      </p:sp>
      <p:sp>
        <p:nvSpPr>
          <p:cNvPr id="4" name="Slide Number Placeholder 3"/>
          <p:cNvSpPr>
            <a:spLocks noGrp="1"/>
          </p:cNvSpPr>
          <p:nvPr>
            <p:ph type="sldNum" sz="quarter" idx="10"/>
          </p:nvPr>
        </p:nvSpPr>
        <p:spPr/>
        <p:txBody>
          <a:bodyPr/>
          <a:lstStyle/>
          <a:p>
            <a:fld id="{A8E1A19F-7C78-442B-80B2-85509B5744E9}" type="slidenum">
              <a:rPr lang="es-ES" smtClean="0"/>
              <a:pPr/>
              <a:t>16</a:t>
            </a:fld>
            <a:endParaRPr lang="es-ES" dirty="0"/>
          </a:p>
        </p:txBody>
      </p:sp>
    </p:spTree>
    <p:extLst>
      <p:ext uri="{BB962C8B-B14F-4D97-AF65-F5344CB8AC3E}">
        <p14:creationId xmlns:p14="http://schemas.microsoft.com/office/powerpoint/2010/main" val="14478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DEBA4-633B-8D49-AEE7-A78C9141C5B9}" type="slidenum">
              <a:rPr lang="en-US" smtClean="0"/>
              <a:t>22</a:t>
            </a:fld>
            <a:endParaRPr lang="en-US" dirty="0"/>
          </a:p>
        </p:txBody>
      </p:sp>
    </p:spTree>
    <p:extLst>
      <p:ext uri="{BB962C8B-B14F-4D97-AF65-F5344CB8AC3E}">
        <p14:creationId xmlns:p14="http://schemas.microsoft.com/office/powerpoint/2010/main" val="4502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E2235-4DF7-458C-8503-2A6EFD2312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2C1966-4B88-43B1-BD18-549C2D0334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A653A4-0F32-4FE7-84A0-B887C44604E9}"/>
              </a:ext>
            </a:extLst>
          </p:cNvPr>
          <p:cNvSpPr>
            <a:spLocks noGrp="1"/>
          </p:cNvSpPr>
          <p:nvPr>
            <p:ph type="dt" sz="half" idx="10"/>
          </p:nvPr>
        </p:nvSpPr>
        <p:spPr/>
        <p:txBody>
          <a:bodyPr/>
          <a:lstStyle/>
          <a:p>
            <a:fld id="{500130DC-1F52-432C-978F-0713B3EEE3E7}" type="datetimeFigureOut">
              <a:rPr lang="en-US" smtClean="0"/>
              <a:t>9/29/2023</a:t>
            </a:fld>
            <a:endParaRPr lang="en-US" dirty="0"/>
          </a:p>
        </p:txBody>
      </p:sp>
      <p:sp>
        <p:nvSpPr>
          <p:cNvPr id="5" name="Footer Placeholder 4">
            <a:extLst>
              <a:ext uri="{FF2B5EF4-FFF2-40B4-BE49-F238E27FC236}">
                <a16:creationId xmlns:a16="http://schemas.microsoft.com/office/drawing/2014/main" id="{88C4763B-A9FF-47AB-8A43-CEC3E7AAA4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1C41C4-6865-414F-B041-0D1DA4750457}"/>
              </a:ext>
            </a:extLst>
          </p:cNvPr>
          <p:cNvSpPr>
            <a:spLocks noGrp="1"/>
          </p:cNvSpPr>
          <p:nvPr>
            <p:ph type="sldNum" sz="quarter" idx="12"/>
          </p:nvPr>
        </p:nvSpPr>
        <p:spPr/>
        <p:txBody>
          <a:bodyPr/>
          <a:lstStyle/>
          <a:p>
            <a:fld id="{0A60FAA5-C2D0-4F74-BA5C-E6A8BED617AF}" type="slidenum">
              <a:rPr lang="en-US" smtClean="0"/>
              <a:t>‹#›</a:t>
            </a:fld>
            <a:endParaRPr lang="en-US" dirty="0"/>
          </a:p>
        </p:txBody>
      </p:sp>
    </p:spTree>
    <p:extLst>
      <p:ext uri="{BB962C8B-B14F-4D97-AF65-F5344CB8AC3E}">
        <p14:creationId xmlns:p14="http://schemas.microsoft.com/office/powerpoint/2010/main" val="4024863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485F-423F-47B7-965E-B34CD5D088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E5931C-9F79-4648-B7E6-C9FD0F133C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10023-A941-4507-922C-C195D03BDD71}"/>
              </a:ext>
            </a:extLst>
          </p:cNvPr>
          <p:cNvSpPr>
            <a:spLocks noGrp="1"/>
          </p:cNvSpPr>
          <p:nvPr>
            <p:ph type="dt" sz="half" idx="10"/>
          </p:nvPr>
        </p:nvSpPr>
        <p:spPr/>
        <p:txBody>
          <a:bodyPr/>
          <a:lstStyle/>
          <a:p>
            <a:fld id="{500130DC-1F52-432C-978F-0713B3EEE3E7}" type="datetimeFigureOut">
              <a:rPr lang="en-US" smtClean="0"/>
              <a:t>9/29/2023</a:t>
            </a:fld>
            <a:endParaRPr lang="en-US" dirty="0"/>
          </a:p>
        </p:txBody>
      </p:sp>
      <p:sp>
        <p:nvSpPr>
          <p:cNvPr id="5" name="Footer Placeholder 4">
            <a:extLst>
              <a:ext uri="{FF2B5EF4-FFF2-40B4-BE49-F238E27FC236}">
                <a16:creationId xmlns:a16="http://schemas.microsoft.com/office/drawing/2014/main" id="{58A59A30-F2D4-4241-80E0-70C5A7389A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118EB5-B272-4371-9D90-46F0BD244F9F}"/>
              </a:ext>
            </a:extLst>
          </p:cNvPr>
          <p:cNvSpPr>
            <a:spLocks noGrp="1"/>
          </p:cNvSpPr>
          <p:nvPr>
            <p:ph type="sldNum" sz="quarter" idx="12"/>
          </p:nvPr>
        </p:nvSpPr>
        <p:spPr/>
        <p:txBody>
          <a:bodyPr/>
          <a:lstStyle/>
          <a:p>
            <a:fld id="{0A60FAA5-C2D0-4F74-BA5C-E6A8BED617AF}" type="slidenum">
              <a:rPr lang="en-US" smtClean="0"/>
              <a:t>‹#›</a:t>
            </a:fld>
            <a:endParaRPr lang="en-US" dirty="0"/>
          </a:p>
        </p:txBody>
      </p:sp>
    </p:spTree>
    <p:extLst>
      <p:ext uri="{BB962C8B-B14F-4D97-AF65-F5344CB8AC3E}">
        <p14:creationId xmlns:p14="http://schemas.microsoft.com/office/powerpoint/2010/main" val="2634000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82FDF5-2EF8-4DD0-9E00-7316AAAD11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481EE2-1DCA-4BCE-80FE-5E20EEDF5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1392B-45C6-47C7-BA52-241271313A75}"/>
              </a:ext>
            </a:extLst>
          </p:cNvPr>
          <p:cNvSpPr>
            <a:spLocks noGrp="1"/>
          </p:cNvSpPr>
          <p:nvPr>
            <p:ph type="dt" sz="half" idx="10"/>
          </p:nvPr>
        </p:nvSpPr>
        <p:spPr/>
        <p:txBody>
          <a:bodyPr/>
          <a:lstStyle/>
          <a:p>
            <a:fld id="{500130DC-1F52-432C-978F-0713B3EEE3E7}" type="datetimeFigureOut">
              <a:rPr lang="en-US" smtClean="0"/>
              <a:t>9/29/2023</a:t>
            </a:fld>
            <a:endParaRPr lang="en-US" dirty="0"/>
          </a:p>
        </p:txBody>
      </p:sp>
      <p:sp>
        <p:nvSpPr>
          <p:cNvPr id="5" name="Footer Placeholder 4">
            <a:extLst>
              <a:ext uri="{FF2B5EF4-FFF2-40B4-BE49-F238E27FC236}">
                <a16:creationId xmlns:a16="http://schemas.microsoft.com/office/drawing/2014/main" id="{B6FD71FF-DA7E-4692-96F6-0F0F62F59D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E96989-1A7A-46B3-9F82-B12A5AB77261}"/>
              </a:ext>
            </a:extLst>
          </p:cNvPr>
          <p:cNvSpPr>
            <a:spLocks noGrp="1"/>
          </p:cNvSpPr>
          <p:nvPr>
            <p:ph type="sldNum" sz="quarter" idx="12"/>
          </p:nvPr>
        </p:nvSpPr>
        <p:spPr/>
        <p:txBody>
          <a:bodyPr/>
          <a:lstStyle/>
          <a:p>
            <a:fld id="{0A60FAA5-C2D0-4F74-BA5C-E6A8BED617AF}" type="slidenum">
              <a:rPr lang="en-US" smtClean="0"/>
              <a:t>‹#›</a:t>
            </a:fld>
            <a:endParaRPr lang="en-US" dirty="0"/>
          </a:p>
        </p:txBody>
      </p:sp>
    </p:spTree>
    <p:extLst>
      <p:ext uri="{BB962C8B-B14F-4D97-AF65-F5344CB8AC3E}">
        <p14:creationId xmlns:p14="http://schemas.microsoft.com/office/powerpoint/2010/main" val="44913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092D70A-E324-EB41-8F3B-1593280549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44466C2-BE2D-B14A-912F-0EC729CD157D}"/>
              </a:ext>
            </a:extLst>
          </p:cNvPr>
          <p:cNvSpPr>
            <a:spLocks noGrp="1"/>
          </p:cNvSpPr>
          <p:nvPr>
            <p:ph type="ctrTitle"/>
          </p:nvPr>
        </p:nvSpPr>
        <p:spPr>
          <a:xfrm>
            <a:off x="1524000" y="2337929"/>
            <a:ext cx="9144000" cy="1066827"/>
          </a:xfrm>
        </p:spPr>
        <p:txBody>
          <a:bodyPr anchor="b">
            <a:normAutofit/>
          </a:bodyPr>
          <a:lstStyle>
            <a:lvl1pPr algn="ctr">
              <a:defRPr sz="3600">
                <a:solidFill>
                  <a:srgbClr val="004D6E"/>
                </a:solidFill>
              </a:defRPr>
            </a:lvl1pPr>
          </a:lstStyle>
          <a:p>
            <a:r>
              <a:rPr lang="en-US"/>
              <a:t>Click to edit Master title style</a:t>
            </a:r>
          </a:p>
        </p:txBody>
      </p:sp>
      <p:sp>
        <p:nvSpPr>
          <p:cNvPr id="5" name="Subtitle 2"/>
          <p:cNvSpPr>
            <a:spLocks noGrp="1"/>
          </p:cNvSpPr>
          <p:nvPr>
            <p:ph type="subTitle" idx="1"/>
          </p:nvPr>
        </p:nvSpPr>
        <p:spPr>
          <a:xfrm>
            <a:off x="2440983" y="3487442"/>
            <a:ext cx="7315199" cy="852083"/>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0228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092D70A-E324-EB41-8F3B-1593280549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44466C2-BE2D-B14A-912F-0EC729CD157D}"/>
              </a:ext>
            </a:extLst>
          </p:cNvPr>
          <p:cNvSpPr>
            <a:spLocks noGrp="1"/>
          </p:cNvSpPr>
          <p:nvPr>
            <p:ph type="ctrTitle"/>
          </p:nvPr>
        </p:nvSpPr>
        <p:spPr>
          <a:xfrm>
            <a:off x="1524000" y="2337929"/>
            <a:ext cx="9144000" cy="1066827"/>
          </a:xfrm>
        </p:spPr>
        <p:txBody>
          <a:bodyPr anchor="b">
            <a:normAutofit/>
          </a:bodyPr>
          <a:lstStyle>
            <a:lvl1pPr algn="ctr">
              <a:defRPr sz="3600">
                <a:solidFill>
                  <a:srgbClr val="004D6E"/>
                </a:solidFill>
              </a:defRPr>
            </a:lvl1pPr>
          </a:lstStyle>
          <a:p>
            <a:r>
              <a:rPr lang="en-US"/>
              <a:t>Click to edit Master title style</a:t>
            </a:r>
          </a:p>
        </p:txBody>
      </p:sp>
      <p:sp>
        <p:nvSpPr>
          <p:cNvPr id="12" name="Subtitle 2"/>
          <p:cNvSpPr>
            <a:spLocks noGrp="1"/>
          </p:cNvSpPr>
          <p:nvPr>
            <p:ph type="subTitle" idx="1"/>
          </p:nvPr>
        </p:nvSpPr>
        <p:spPr>
          <a:xfrm>
            <a:off x="2440983" y="3487442"/>
            <a:ext cx="7315199" cy="852083"/>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60017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092D70A-E324-EB41-8F3B-1593280549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44466C2-BE2D-B14A-912F-0EC729CD157D}"/>
              </a:ext>
            </a:extLst>
          </p:cNvPr>
          <p:cNvSpPr>
            <a:spLocks noGrp="1"/>
          </p:cNvSpPr>
          <p:nvPr>
            <p:ph type="ctrTitle"/>
          </p:nvPr>
        </p:nvSpPr>
        <p:spPr>
          <a:xfrm>
            <a:off x="1524000" y="2337929"/>
            <a:ext cx="9144000" cy="1066827"/>
          </a:xfrm>
        </p:spPr>
        <p:txBody>
          <a:bodyPr anchor="b">
            <a:normAutofit/>
          </a:bodyPr>
          <a:lstStyle>
            <a:lvl1pPr algn="ctr">
              <a:defRPr sz="3600">
                <a:solidFill>
                  <a:srgbClr val="004D6E"/>
                </a:solidFill>
              </a:defRPr>
            </a:lvl1pPr>
          </a:lstStyle>
          <a:p>
            <a:r>
              <a:rPr lang="en-US"/>
              <a:t>Click to edit Master title style</a:t>
            </a:r>
          </a:p>
        </p:txBody>
      </p:sp>
      <p:sp>
        <p:nvSpPr>
          <p:cNvPr id="5" name="Subtitle 2"/>
          <p:cNvSpPr>
            <a:spLocks noGrp="1"/>
          </p:cNvSpPr>
          <p:nvPr>
            <p:ph type="subTitle" idx="1"/>
          </p:nvPr>
        </p:nvSpPr>
        <p:spPr>
          <a:xfrm>
            <a:off x="2440983" y="3487442"/>
            <a:ext cx="7315199" cy="852083"/>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20957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092D70A-E324-EB41-8F3B-1593280549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644466C2-BE2D-B14A-912F-0EC729CD157D}"/>
              </a:ext>
            </a:extLst>
          </p:cNvPr>
          <p:cNvSpPr>
            <a:spLocks noGrp="1"/>
          </p:cNvSpPr>
          <p:nvPr>
            <p:ph type="ctrTitle"/>
          </p:nvPr>
        </p:nvSpPr>
        <p:spPr>
          <a:xfrm>
            <a:off x="1524000" y="2337929"/>
            <a:ext cx="9144000" cy="1066827"/>
          </a:xfrm>
        </p:spPr>
        <p:txBody>
          <a:bodyPr anchor="b">
            <a:normAutofit/>
          </a:bodyPr>
          <a:lstStyle>
            <a:lvl1pPr algn="ctr">
              <a:defRPr sz="3600">
                <a:solidFill>
                  <a:srgbClr val="004D6E"/>
                </a:solidFill>
              </a:defRPr>
            </a:lvl1pPr>
          </a:lstStyle>
          <a:p>
            <a:r>
              <a:rPr lang="en-US"/>
              <a:t>Click to edit Master title style</a:t>
            </a:r>
          </a:p>
        </p:txBody>
      </p:sp>
      <p:sp>
        <p:nvSpPr>
          <p:cNvPr id="11" name="Subtitle 2"/>
          <p:cNvSpPr>
            <a:spLocks noGrp="1"/>
          </p:cNvSpPr>
          <p:nvPr>
            <p:ph type="subTitle" idx="1"/>
          </p:nvPr>
        </p:nvSpPr>
        <p:spPr>
          <a:xfrm>
            <a:off x="2440983" y="3487442"/>
            <a:ext cx="7315199" cy="852083"/>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6937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092D70A-E324-EB41-8F3B-1593280549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644466C2-BE2D-B14A-912F-0EC729CD157D}"/>
              </a:ext>
            </a:extLst>
          </p:cNvPr>
          <p:cNvSpPr>
            <a:spLocks noGrp="1"/>
          </p:cNvSpPr>
          <p:nvPr>
            <p:ph type="ctrTitle"/>
          </p:nvPr>
        </p:nvSpPr>
        <p:spPr>
          <a:xfrm>
            <a:off x="1524000" y="2337929"/>
            <a:ext cx="9144000" cy="1066827"/>
          </a:xfrm>
        </p:spPr>
        <p:txBody>
          <a:bodyPr anchor="b">
            <a:normAutofit/>
          </a:bodyPr>
          <a:lstStyle>
            <a:lvl1pPr algn="ctr">
              <a:defRPr sz="3600">
                <a:solidFill>
                  <a:srgbClr val="004D6E"/>
                </a:solidFill>
              </a:defRPr>
            </a:lvl1pPr>
          </a:lstStyle>
          <a:p>
            <a:r>
              <a:rPr lang="en-US"/>
              <a:t>Click to edit Master title style</a:t>
            </a:r>
          </a:p>
        </p:txBody>
      </p:sp>
      <p:sp>
        <p:nvSpPr>
          <p:cNvPr id="8" name="Subtitle 2"/>
          <p:cNvSpPr>
            <a:spLocks noGrp="1"/>
          </p:cNvSpPr>
          <p:nvPr>
            <p:ph type="subTitle" idx="1"/>
          </p:nvPr>
        </p:nvSpPr>
        <p:spPr>
          <a:xfrm>
            <a:off x="2440983" y="3487442"/>
            <a:ext cx="7315199" cy="852083"/>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3535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092D70A-E324-EB41-8F3B-1593280549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9"/>
            <a:ext cx="12192000" cy="6857142"/>
          </a:xfrm>
          <a:prstGeom prst="rect">
            <a:avLst/>
          </a:prstGeom>
        </p:spPr>
      </p:pic>
      <p:sp>
        <p:nvSpPr>
          <p:cNvPr id="2" name="Title 1">
            <a:extLst>
              <a:ext uri="{FF2B5EF4-FFF2-40B4-BE49-F238E27FC236}">
                <a16:creationId xmlns:a16="http://schemas.microsoft.com/office/drawing/2014/main" id="{644466C2-BE2D-B14A-912F-0EC729CD157D}"/>
              </a:ext>
            </a:extLst>
          </p:cNvPr>
          <p:cNvSpPr>
            <a:spLocks noGrp="1"/>
          </p:cNvSpPr>
          <p:nvPr>
            <p:ph type="ctrTitle"/>
          </p:nvPr>
        </p:nvSpPr>
        <p:spPr>
          <a:xfrm>
            <a:off x="1524000" y="2001837"/>
            <a:ext cx="9144000" cy="1066827"/>
          </a:xfrm>
        </p:spPr>
        <p:txBody>
          <a:bodyPr anchor="b"/>
          <a:lstStyle>
            <a:lvl1pPr algn="ctr">
              <a:defRPr sz="3400">
                <a:solidFill>
                  <a:srgbClr val="004D6E"/>
                </a:solidFill>
              </a:defRPr>
            </a:lvl1pPr>
          </a:lstStyle>
          <a:p>
            <a:r>
              <a:rPr lang="en-US"/>
              <a:t>Click to edit Master title style</a:t>
            </a:r>
          </a:p>
        </p:txBody>
      </p:sp>
    </p:spTree>
    <p:extLst>
      <p:ext uri="{BB962C8B-B14F-4D97-AF65-F5344CB8AC3E}">
        <p14:creationId xmlns:p14="http://schemas.microsoft.com/office/powerpoint/2010/main" val="1111295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092D70A-E324-EB41-8F3B-1593280549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9"/>
            <a:ext cx="12192000" cy="6857142"/>
          </a:xfrm>
          <a:prstGeom prst="rect">
            <a:avLst/>
          </a:prstGeom>
        </p:spPr>
      </p:pic>
      <p:sp>
        <p:nvSpPr>
          <p:cNvPr id="2" name="Title 1">
            <a:extLst>
              <a:ext uri="{FF2B5EF4-FFF2-40B4-BE49-F238E27FC236}">
                <a16:creationId xmlns:a16="http://schemas.microsoft.com/office/drawing/2014/main" id="{644466C2-BE2D-B14A-912F-0EC729CD157D}"/>
              </a:ext>
            </a:extLst>
          </p:cNvPr>
          <p:cNvSpPr>
            <a:spLocks noGrp="1"/>
          </p:cNvSpPr>
          <p:nvPr>
            <p:ph type="ctrTitle"/>
          </p:nvPr>
        </p:nvSpPr>
        <p:spPr>
          <a:xfrm>
            <a:off x="1524000" y="2001837"/>
            <a:ext cx="9144000" cy="1066827"/>
          </a:xfrm>
        </p:spPr>
        <p:txBody>
          <a:bodyPr anchor="b"/>
          <a:lstStyle>
            <a:lvl1pPr algn="ctr">
              <a:defRPr sz="3400">
                <a:solidFill>
                  <a:srgbClr val="004D6E"/>
                </a:solidFill>
              </a:defRPr>
            </a:lvl1pPr>
          </a:lstStyle>
          <a:p>
            <a:r>
              <a:rPr lang="en-US"/>
              <a:t>Click to edit Master title style</a:t>
            </a:r>
          </a:p>
        </p:txBody>
      </p:sp>
    </p:spTree>
    <p:extLst>
      <p:ext uri="{BB962C8B-B14F-4D97-AF65-F5344CB8AC3E}">
        <p14:creationId xmlns:p14="http://schemas.microsoft.com/office/powerpoint/2010/main" val="1307933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11A37-BFB3-DD42-8E13-4EBE1EB34DBD}"/>
              </a:ext>
            </a:extLst>
          </p:cNvPr>
          <p:cNvSpPr>
            <a:spLocks noGrp="1"/>
          </p:cNvSpPr>
          <p:nvPr>
            <p:ph type="title"/>
          </p:nvPr>
        </p:nvSpPr>
        <p:spPr>
          <a:xfrm>
            <a:off x="831851" y="1350817"/>
            <a:ext cx="10515600" cy="1094540"/>
          </a:xfrm>
        </p:spPr>
        <p:txBody>
          <a:bodyPr anchor="b">
            <a:normAutofit/>
          </a:bodyPr>
          <a:lstStyle>
            <a:lvl1pPr algn="ctr">
              <a:defRPr sz="3600"/>
            </a:lvl1pPr>
          </a:lstStyle>
          <a:p>
            <a:r>
              <a:rPr lang="en-US"/>
              <a:t>Click to edit Master title style</a:t>
            </a:r>
          </a:p>
        </p:txBody>
      </p:sp>
      <p:sp>
        <p:nvSpPr>
          <p:cNvPr id="8" name="Subtitle 2">
            <a:extLst>
              <a:ext uri="{FF2B5EF4-FFF2-40B4-BE49-F238E27FC236}">
                <a16:creationId xmlns:a16="http://schemas.microsoft.com/office/drawing/2014/main" id="{A088991F-3363-1649-A92D-C787CEEB6BF8}"/>
              </a:ext>
            </a:extLst>
          </p:cNvPr>
          <p:cNvSpPr>
            <a:spLocks noGrp="1"/>
          </p:cNvSpPr>
          <p:nvPr>
            <p:ph type="subTitle" idx="10"/>
          </p:nvPr>
        </p:nvSpPr>
        <p:spPr>
          <a:xfrm>
            <a:off x="831850" y="2601119"/>
            <a:ext cx="10515599" cy="1655763"/>
          </a:xfrm>
        </p:spPr>
        <p:txBody>
          <a:bodyPr>
            <a:normAutofit/>
          </a:bodyPr>
          <a:lstStyle>
            <a:lvl1pPr marL="0" indent="0" algn="ctr">
              <a:buNone/>
              <a:defRPr sz="3200"/>
            </a:lvl1pPr>
          </a:lstStyle>
          <a:p>
            <a:r>
              <a:rPr lang="en-US">
                <a:latin typeface="Tahoma" panose="020B0604030504040204" pitchFamily="34" charset="0"/>
                <a:ea typeface="Tahoma" panose="020B0604030504040204" pitchFamily="34" charset="0"/>
                <a:cs typeface="Tahoma" panose="020B0604030504040204" pitchFamily="34" charset="0"/>
              </a:rPr>
              <a:t>Click to edit Master subtitle style</a:t>
            </a:r>
          </a:p>
        </p:txBody>
      </p:sp>
    </p:spTree>
    <p:extLst>
      <p:ext uri="{BB962C8B-B14F-4D97-AF65-F5344CB8AC3E}">
        <p14:creationId xmlns:p14="http://schemas.microsoft.com/office/powerpoint/2010/main" val="157537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71AA-7C5D-4D99-A0CB-33B060A67D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AB7847-2551-41D8-93D3-61FB9758A0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A19F7-0A79-420B-A816-ED5CF4937B2D}"/>
              </a:ext>
            </a:extLst>
          </p:cNvPr>
          <p:cNvSpPr>
            <a:spLocks noGrp="1"/>
          </p:cNvSpPr>
          <p:nvPr>
            <p:ph type="dt" sz="half" idx="10"/>
          </p:nvPr>
        </p:nvSpPr>
        <p:spPr/>
        <p:txBody>
          <a:bodyPr/>
          <a:lstStyle/>
          <a:p>
            <a:fld id="{500130DC-1F52-432C-978F-0713B3EEE3E7}" type="datetimeFigureOut">
              <a:rPr lang="en-US" smtClean="0"/>
              <a:t>9/29/2023</a:t>
            </a:fld>
            <a:endParaRPr lang="en-US" dirty="0"/>
          </a:p>
        </p:txBody>
      </p:sp>
      <p:sp>
        <p:nvSpPr>
          <p:cNvPr id="5" name="Footer Placeholder 4">
            <a:extLst>
              <a:ext uri="{FF2B5EF4-FFF2-40B4-BE49-F238E27FC236}">
                <a16:creationId xmlns:a16="http://schemas.microsoft.com/office/drawing/2014/main" id="{4DBB2505-ABEE-488A-8FE1-6418DFB24E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0C6031-5786-4FCF-973A-0A0D695068DC}"/>
              </a:ext>
            </a:extLst>
          </p:cNvPr>
          <p:cNvSpPr>
            <a:spLocks noGrp="1"/>
          </p:cNvSpPr>
          <p:nvPr>
            <p:ph type="sldNum" sz="quarter" idx="12"/>
          </p:nvPr>
        </p:nvSpPr>
        <p:spPr/>
        <p:txBody>
          <a:bodyPr/>
          <a:lstStyle/>
          <a:p>
            <a:fld id="{0A60FAA5-C2D0-4F74-BA5C-E6A8BED617AF}" type="slidenum">
              <a:rPr lang="en-US" smtClean="0"/>
              <a:t>‹#›</a:t>
            </a:fld>
            <a:endParaRPr lang="en-US" dirty="0"/>
          </a:p>
        </p:txBody>
      </p:sp>
    </p:spTree>
    <p:extLst>
      <p:ext uri="{BB962C8B-B14F-4D97-AF65-F5344CB8AC3E}">
        <p14:creationId xmlns:p14="http://schemas.microsoft.com/office/powerpoint/2010/main" val="1835850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11A37-BFB3-DD42-8E13-4EBE1EB34DBD}"/>
              </a:ext>
            </a:extLst>
          </p:cNvPr>
          <p:cNvSpPr>
            <a:spLocks noGrp="1"/>
          </p:cNvSpPr>
          <p:nvPr>
            <p:ph type="title"/>
          </p:nvPr>
        </p:nvSpPr>
        <p:spPr>
          <a:xfrm>
            <a:off x="831851" y="2570811"/>
            <a:ext cx="10515600" cy="1094540"/>
          </a:xfrm>
        </p:spPr>
        <p:txBody>
          <a:bodyPr anchor="b">
            <a:normAutofit/>
          </a:bodyPr>
          <a:lstStyle>
            <a:lvl1pPr algn="ctr">
              <a:defRPr sz="3600"/>
            </a:lvl1pPr>
          </a:lstStyle>
          <a:p>
            <a:r>
              <a:rPr lang="en-US"/>
              <a:t>Click to edit Master title style</a:t>
            </a:r>
          </a:p>
        </p:txBody>
      </p:sp>
      <p:sp>
        <p:nvSpPr>
          <p:cNvPr id="8" name="Subtitle 2">
            <a:extLst>
              <a:ext uri="{FF2B5EF4-FFF2-40B4-BE49-F238E27FC236}">
                <a16:creationId xmlns:a16="http://schemas.microsoft.com/office/drawing/2014/main" id="{A088991F-3363-1649-A92D-C787CEEB6BF8}"/>
              </a:ext>
            </a:extLst>
          </p:cNvPr>
          <p:cNvSpPr>
            <a:spLocks noGrp="1"/>
          </p:cNvSpPr>
          <p:nvPr>
            <p:ph type="subTitle" idx="10"/>
          </p:nvPr>
        </p:nvSpPr>
        <p:spPr>
          <a:xfrm>
            <a:off x="831850" y="3821113"/>
            <a:ext cx="10515599" cy="1655763"/>
          </a:xfrm>
        </p:spPr>
        <p:txBody>
          <a:bodyPr>
            <a:normAutofit/>
          </a:bodyPr>
          <a:lstStyle>
            <a:lvl1pPr marL="0" indent="0" algn="ctr">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edit Master subtitle style</a:t>
            </a:r>
          </a:p>
        </p:txBody>
      </p:sp>
    </p:spTree>
    <p:extLst>
      <p:ext uri="{BB962C8B-B14F-4D97-AF65-F5344CB8AC3E}">
        <p14:creationId xmlns:p14="http://schemas.microsoft.com/office/powerpoint/2010/main" val="3399083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93342" y="4135680"/>
            <a:ext cx="10363200" cy="1363133"/>
          </a:xfrm>
        </p:spPr>
        <p:txBody>
          <a:bodyPr anchor="t">
            <a:normAutofit/>
          </a:bodyPr>
          <a:lstStyle>
            <a:lvl1pPr algn="l">
              <a:defRPr sz="4000" b="1" cap="all"/>
            </a:lvl1pPr>
          </a:lstStyle>
          <a:p>
            <a:r>
              <a:rPr lang="en-US"/>
              <a:t>Click to edit Master title style</a:t>
            </a:r>
          </a:p>
        </p:txBody>
      </p:sp>
    </p:spTree>
    <p:extLst>
      <p:ext uri="{BB962C8B-B14F-4D97-AF65-F5344CB8AC3E}">
        <p14:creationId xmlns:p14="http://schemas.microsoft.com/office/powerpoint/2010/main" val="4291122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11A37-BFB3-DD42-8E13-4EBE1EB34DBD}"/>
              </a:ext>
            </a:extLst>
          </p:cNvPr>
          <p:cNvSpPr>
            <a:spLocks noGrp="1"/>
          </p:cNvSpPr>
          <p:nvPr>
            <p:ph type="title"/>
          </p:nvPr>
        </p:nvSpPr>
        <p:spPr>
          <a:xfrm>
            <a:off x="1294108" y="865998"/>
            <a:ext cx="9329981" cy="1094540"/>
          </a:xfrm>
        </p:spPr>
        <p:txBody>
          <a:bodyPr anchor="b">
            <a:normAutofit/>
          </a:bodyPr>
          <a:lstStyle>
            <a:lvl1pPr algn="ctr">
              <a:defRPr sz="3600"/>
            </a:lvl1pPr>
          </a:lstStyle>
          <a:p>
            <a:r>
              <a:rPr lang="en-US"/>
              <a:t>Click to edit Master title style</a:t>
            </a:r>
          </a:p>
        </p:txBody>
      </p:sp>
      <p:sp>
        <p:nvSpPr>
          <p:cNvPr id="8" name="Subtitle 2">
            <a:extLst>
              <a:ext uri="{FF2B5EF4-FFF2-40B4-BE49-F238E27FC236}">
                <a16:creationId xmlns:a16="http://schemas.microsoft.com/office/drawing/2014/main" id="{A088991F-3363-1649-A92D-C787CEEB6BF8}"/>
              </a:ext>
            </a:extLst>
          </p:cNvPr>
          <p:cNvSpPr>
            <a:spLocks noGrp="1"/>
          </p:cNvSpPr>
          <p:nvPr>
            <p:ph type="subTitle" idx="10"/>
          </p:nvPr>
        </p:nvSpPr>
        <p:spPr>
          <a:xfrm>
            <a:off x="1294109" y="2116300"/>
            <a:ext cx="9329980" cy="3199619"/>
          </a:xfrm>
        </p:spPr>
        <p:txBody>
          <a:bodyPr>
            <a:normAutofit/>
          </a:bodyPr>
          <a:lstStyle>
            <a:lvl1pPr marL="0" indent="0" algn="ctr">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edit Master subtitle style</a:t>
            </a:r>
          </a:p>
        </p:txBody>
      </p:sp>
    </p:spTree>
    <p:extLst>
      <p:ext uri="{BB962C8B-B14F-4D97-AF65-F5344CB8AC3E}">
        <p14:creationId xmlns:p14="http://schemas.microsoft.com/office/powerpoint/2010/main" val="4175241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914400"/>
          </a:xfrm>
        </p:spPr>
        <p:txBody>
          <a:bodyPr/>
          <a:lstStyle/>
          <a:p>
            <a:r>
              <a:rPr lang="en-US"/>
              <a:t>Click to edit Master title style</a:t>
            </a:r>
          </a:p>
        </p:txBody>
      </p:sp>
      <p:sp>
        <p:nvSpPr>
          <p:cNvPr id="3" name="Content Placeholder 2"/>
          <p:cNvSpPr>
            <a:spLocks noGrp="1"/>
          </p:cNvSpPr>
          <p:nvPr>
            <p:ph idx="1" hasCustomPrompt="1"/>
          </p:nvPr>
        </p:nvSpPr>
        <p:spPr>
          <a:xfrm>
            <a:off x="838200" y="1472339"/>
            <a:ext cx="10515600" cy="4023360"/>
          </a:xfrm>
        </p:spPr>
        <p:txBody>
          <a:bodyPr/>
          <a:lstStyle>
            <a:lvl1pPr>
              <a:spcBef>
                <a:spcPts val="1200"/>
              </a:spcBef>
              <a:defRPr baseline="0"/>
            </a:lvl1pPr>
            <a:lvl2pPr>
              <a:spcBef>
                <a:spcPts val="700"/>
              </a:spcBef>
              <a:defRPr/>
            </a:lvl2pPr>
            <a:lvl3pPr>
              <a:spcBef>
                <a:spcPts val="500"/>
              </a:spcBef>
              <a:defRPr sz="2400"/>
            </a:lvl3pPr>
            <a:lvl4pPr>
              <a:spcBef>
                <a:spcPts val="533"/>
              </a:spcBef>
              <a:defRPr/>
            </a:lvl4pPr>
            <a:lvl5pPr>
              <a:spcBef>
                <a:spcPts val="533"/>
              </a:spcBef>
              <a:defRPr/>
            </a:lvl5pPr>
          </a:lstStyle>
          <a:p>
            <a:pPr lvl="0"/>
            <a:r>
              <a:rPr lang="en-US"/>
              <a:t>Click to add content</a:t>
            </a:r>
          </a:p>
          <a:p>
            <a:pPr lvl="1"/>
            <a:r>
              <a:rPr lang="en-US"/>
              <a:t>Second level</a:t>
            </a:r>
          </a:p>
          <a:p>
            <a:pPr lvl="2"/>
            <a:r>
              <a:rPr lang="en-US"/>
              <a:t>Third level</a:t>
            </a:r>
          </a:p>
        </p:txBody>
      </p:sp>
    </p:spTree>
    <p:extLst>
      <p:ext uri="{BB962C8B-B14F-4D97-AF65-F5344CB8AC3E}">
        <p14:creationId xmlns:p14="http://schemas.microsoft.com/office/powerpoint/2010/main" val="3955091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914400"/>
          </a:xfrm>
        </p:spPr>
        <p:txBody>
          <a:bodyPr/>
          <a:lstStyle/>
          <a:p>
            <a:r>
              <a:rPr lang="en-US"/>
              <a:t>Click to edit Master title style</a:t>
            </a:r>
          </a:p>
        </p:txBody>
      </p:sp>
      <p:sp>
        <p:nvSpPr>
          <p:cNvPr id="3" name="Content Placeholder 2"/>
          <p:cNvSpPr>
            <a:spLocks noGrp="1"/>
          </p:cNvSpPr>
          <p:nvPr>
            <p:ph idx="1" hasCustomPrompt="1"/>
          </p:nvPr>
        </p:nvSpPr>
        <p:spPr>
          <a:xfrm>
            <a:off x="838200" y="2227975"/>
            <a:ext cx="10515600" cy="3267724"/>
          </a:xfrm>
        </p:spPr>
        <p:txBody>
          <a:bodyPr/>
          <a:lstStyle>
            <a:lvl1pPr>
              <a:spcBef>
                <a:spcPts val="1200"/>
              </a:spcBef>
              <a:defRPr baseline="0"/>
            </a:lvl1pPr>
            <a:lvl2pPr>
              <a:spcBef>
                <a:spcPts val="700"/>
              </a:spcBef>
              <a:defRPr/>
            </a:lvl2pPr>
            <a:lvl3pPr>
              <a:spcBef>
                <a:spcPts val="500"/>
              </a:spcBef>
              <a:defRPr sz="2400"/>
            </a:lvl3pPr>
            <a:lvl4pPr>
              <a:spcBef>
                <a:spcPts val="533"/>
              </a:spcBef>
              <a:defRPr/>
            </a:lvl4pPr>
            <a:lvl5pPr>
              <a:spcBef>
                <a:spcPts val="533"/>
              </a:spcBef>
              <a:defRPr/>
            </a:lvl5pPr>
          </a:lstStyle>
          <a:p>
            <a:pPr lvl="0"/>
            <a:r>
              <a:rPr lang="en-US"/>
              <a:t>Click to add content</a:t>
            </a:r>
          </a:p>
          <a:p>
            <a:pPr lvl="1"/>
            <a:r>
              <a:rPr lang="en-US"/>
              <a:t>Second level</a:t>
            </a:r>
          </a:p>
          <a:p>
            <a:pPr lvl="2"/>
            <a:r>
              <a:rPr lang="en-US"/>
              <a:t>Third level</a:t>
            </a:r>
          </a:p>
        </p:txBody>
      </p:sp>
      <p:sp>
        <p:nvSpPr>
          <p:cNvPr id="4" name="Text Placeholder 2"/>
          <p:cNvSpPr>
            <a:spLocks noGrp="1"/>
          </p:cNvSpPr>
          <p:nvPr>
            <p:ph type="body" idx="10" hasCustomPrompt="1"/>
          </p:nvPr>
        </p:nvSpPr>
        <p:spPr>
          <a:xfrm>
            <a:off x="838200" y="1472184"/>
            <a:ext cx="10515600" cy="563131"/>
          </a:xfrm>
        </p:spPr>
        <p:txBody>
          <a:bodyPr anchor="b">
            <a:noAutofit/>
          </a:bodyPr>
          <a:lstStyle>
            <a:lvl1pPr marL="0" indent="0">
              <a:buNone/>
              <a:defRPr sz="2800"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add content</a:t>
            </a:r>
          </a:p>
        </p:txBody>
      </p:sp>
    </p:spTree>
    <p:extLst>
      <p:ext uri="{BB962C8B-B14F-4D97-AF65-F5344CB8AC3E}">
        <p14:creationId xmlns:p14="http://schemas.microsoft.com/office/powerpoint/2010/main" val="1327030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1605863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28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838200" y="1472184"/>
            <a:ext cx="5120640" cy="4023360"/>
          </a:xfrm>
        </p:spPr>
        <p:txBody>
          <a:bodyPr>
            <a:normAutofit/>
          </a:bodyPr>
          <a:lstStyle>
            <a:lvl1pPr>
              <a:spcBef>
                <a:spcPts val="1200"/>
              </a:spcBef>
              <a:defRPr sz="3200"/>
            </a:lvl1pPr>
            <a:lvl2pPr>
              <a:spcBef>
                <a:spcPts val="600"/>
              </a:spcBef>
              <a:defRPr sz="2800"/>
            </a:lvl2pPr>
            <a:lvl3pPr>
              <a:spcBef>
                <a:spcPts val="0"/>
              </a:spcBef>
              <a:defRPr sz="2400"/>
            </a:lvl3pPr>
            <a:lvl4pPr>
              <a:spcBef>
                <a:spcPts val="533"/>
              </a:spcBef>
              <a:defRPr sz="1867"/>
            </a:lvl4pPr>
            <a:lvl5pPr>
              <a:spcBef>
                <a:spcPts val="533"/>
              </a:spcBef>
              <a:defRPr sz="1867"/>
            </a:lvl5pPr>
            <a:lvl6pPr>
              <a:defRPr sz="2400"/>
            </a:lvl6pPr>
            <a:lvl7pPr>
              <a:defRPr sz="2400"/>
            </a:lvl7pPr>
            <a:lvl8pPr>
              <a:defRPr sz="2400"/>
            </a:lvl8pPr>
            <a:lvl9pPr>
              <a:defRPr sz="2400"/>
            </a:lvl9pPr>
          </a:lstStyle>
          <a:p>
            <a:pPr lvl="0"/>
            <a:r>
              <a:rPr lang="en-US"/>
              <a:t>Click to add content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233160" y="1475520"/>
            <a:ext cx="5120640" cy="4023360"/>
          </a:xfrm>
        </p:spPr>
        <p:txBody>
          <a:bodyPr>
            <a:normAutofit/>
          </a:bodyPr>
          <a:lstStyle>
            <a:lvl1pPr>
              <a:spcBef>
                <a:spcPts val="1200"/>
              </a:spcBef>
              <a:defRPr sz="3200"/>
            </a:lvl1pPr>
            <a:lvl2pPr>
              <a:spcBef>
                <a:spcPts val="600"/>
              </a:spcBef>
              <a:defRPr sz="2800"/>
            </a:lvl2pPr>
            <a:lvl3pPr>
              <a:spcBef>
                <a:spcPts val="0"/>
              </a:spcBef>
              <a:defRPr sz="2400"/>
            </a:lvl3pPr>
            <a:lvl4pPr>
              <a:spcBef>
                <a:spcPts val="533"/>
              </a:spcBef>
              <a:defRPr sz="1867"/>
            </a:lvl4pPr>
            <a:lvl5pPr>
              <a:spcBef>
                <a:spcPts val="533"/>
              </a:spcBef>
              <a:defRPr sz="1867"/>
            </a:lvl5pPr>
            <a:lvl6pPr>
              <a:defRPr sz="2400"/>
            </a:lvl6pPr>
            <a:lvl7pPr>
              <a:defRPr sz="2400"/>
            </a:lvl7pPr>
            <a:lvl8pPr>
              <a:defRPr sz="2400"/>
            </a:lvl8pPr>
            <a:lvl9pPr>
              <a:defRPr sz="2400"/>
            </a:lvl9pPr>
          </a:lstStyle>
          <a:p>
            <a:pPr lvl="0"/>
            <a:r>
              <a:rPr lang="en-US"/>
              <a:t>Click to add content</a:t>
            </a:r>
          </a:p>
          <a:p>
            <a:pPr lvl="1"/>
            <a:r>
              <a:rPr lang="en-US"/>
              <a:t>Second level</a:t>
            </a:r>
          </a:p>
          <a:p>
            <a:pPr lvl="2"/>
            <a:r>
              <a:rPr lang="en-US"/>
              <a:t>Third level</a:t>
            </a:r>
          </a:p>
        </p:txBody>
      </p:sp>
    </p:spTree>
    <p:extLst>
      <p:ext uri="{BB962C8B-B14F-4D97-AF65-F5344CB8AC3E}">
        <p14:creationId xmlns:p14="http://schemas.microsoft.com/office/powerpoint/2010/main" val="1578825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838200" y="1472184"/>
            <a:ext cx="5120640" cy="563131"/>
          </a:xfrm>
        </p:spPr>
        <p:txBody>
          <a:bodyPr anchor="b">
            <a:noAutofit/>
          </a:bodyPr>
          <a:lstStyle>
            <a:lvl1pPr marL="0" indent="0">
              <a:buNone/>
              <a:defRPr sz="28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add content</a:t>
            </a:r>
          </a:p>
        </p:txBody>
      </p:sp>
      <p:sp>
        <p:nvSpPr>
          <p:cNvPr id="4" name="Content Placeholder 3"/>
          <p:cNvSpPr>
            <a:spLocks noGrp="1"/>
          </p:cNvSpPr>
          <p:nvPr>
            <p:ph sz="half" idx="2" hasCustomPrompt="1"/>
          </p:nvPr>
        </p:nvSpPr>
        <p:spPr>
          <a:xfrm>
            <a:off x="838200" y="2227975"/>
            <a:ext cx="5120640" cy="3249189"/>
          </a:xfrm>
        </p:spPr>
        <p:txBody>
          <a:bodyPr>
            <a:normAutofit/>
          </a:bodyPr>
          <a:lstStyle>
            <a:lvl1pPr>
              <a:spcBef>
                <a:spcPts val="600"/>
              </a:spcBef>
              <a:defRPr sz="2800"/>
            </a:lvl1pPr>
            <a:lvl2pPr>
              <a:spcBef>
                <a:spcPts val="0"/>
              </a:spcBef>
              <a:defRPr sz="2400"/>
            </a:lvl2pPr>
            <a:lvl3pPr>
              <a:spcBef>
                <a:spcPts val="533"/>
              </a:spcBef>
              <a:defRPr sz="2000"/>
            </a:lvl3pPr>
            <a:lvl4pPr>
              <a:spcBef>
                <a:spcPts val="533"/>
              </a:spcBef>
              <a:defRPr sz="1867"/>
            </a:lvl4pPr>
            <a:lvl5pPr>
              <a:spcBef>
                <a:spcPts val="533"/>
              </a:spcBef>
              <a:defRPr sz="1867"/>
            </a:lvl5pPr>
            <a:lvl6pPr>
              <a:defRPr sz="2133"/>
            </a:lvl6pPr>
            <a:lvl7pPr>
              <a:defRPr sz="2133"/>
            </a:lvl7pPr>
            <a:lvl8pPr>
              <a:defRPr sz="2133"/>
            </a:lvl8pPr>
            <a:lvl9pPr>
              <a:defRPr sz="2133"/>
            </a:lvl9pPr>
          </a:lstStyle>
          <a:p>
            <a:pPr lvl="0"/>
            <a:r>
              <a:rPr lang="en-US"/>
              <a:t>Click to add content</a:t>
            </a:r>
          </a:p>
          <a:p>
            <a:pPr lvl="1"/>
            <a:r>
              <a:rPr lang="en-US"/>
              <a:t>Second level</a:t>
            </a:r>
          </a:p>
        </p:txBody>
      </p:sp>
      <p:sp>
        <p:nvSpPr>
          <p:cNvPr id="5" name="Text Placeholder 4"/>
          <p:cNvSpPr>
            <a:spLocks noGrp="1"/>
          </p:cNvSpPr>
          <p:nvPr>
            <p:ph type="body" sz="quarter" idx="3" hasCustomPrompt="1"/>
          </p:nvPr>
        </p:nvSpPr>
        <p:spPr>
          <a:xfrm>
            <a:off x="6233161" y="1476502"/>
            <a:ext cx="5120640" cy="563131"/>
          </a:xfrm>
        </p:spPr>
        <p:txBody>
          <a:bodyPr anchor="b">
            <a:noAutofit/>
          </a:bodyPr>
          <a:lstStyle>
            <a:lvl1pPr marL="0" indent="0">
              <a:buNone/>
              <a:defRPr sz="28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add content</a:t>
            </a:r>
          </a:p>
        </p:txBody>
      </p:sp>
      <p:sp>
        <p:nvSpPr>
          <p:cNvPr id="6" name="Content Placeholder 5"/>
          <p:cNvSpPr>
            <a:spLocks noGrp="1"/>
          </p:cNvSpPr>
          <p:nvPr>
            <p:ph sz="quarter" idx="4" hasCustomPrompt="1"/>
          </p:nvPr>
        </p:nvSpPr>
        <p:spPr>
          <a:xfrm>
            <a:off x="6233161" y="2236611"/>
            <a:ext cx="5120640" cy="3240553"/>
          </a:xfrm>
        </p:spPr>
        <p:txBody>
          <a:bodyPr>
            <a:normAutofit/>
          </a:bodyPr>
          <a:lstStyle>
            <a:lvl1pPr>
              <a:spcBef>
                <a:spcPts val="600"/>
              </a:spcBef>
              <a:defRPr sz="2800"/>
            </a:lvl1pPr>
            <a:lvl2pPr>
              <a:spcBef>
                <a:spcPts val="0"/>
              </a:spcBef>
              <a:defRPr sz="2400"/>
            </a:lvl2pPr>
            <a:lvl3pPr>
              <a:spcBef>
                <a:spcPts val="533"/>
              </a:spcBef>
              <a:defRPr sz="2000"/>
            </a:lvl3pPr>
            <a:lvl4pPr>
              <a:spcBef>
                <a:spcPts val="533"/>
              </a:spcBef>
              <a:defRPr sz="1867"/>
            </a:lvl4pPr>
            <a:lvl5pPr>
              <a:spcBef>
                <a:spcPts val="533"/>
              </a:spcBef>
              <a:defRPr sz="1867"/>
            </a:lvl5pPr>
            <a:lvl6pPr>
              <a:defRPr sz="2133"/>
            </a:lvl6pPr>
            <a:lvl7pPr>
              <a:defRPr sz="2133"/>
            </a:lvl7pPr>
            <a:lvl8pPr>
              <a:defRPr sz="2133"/>
            </a:lvl8pPr>
            <a:lvl9pPr>
              <a:defRPr sz="2133"/>
            </a:lvl9pPr>
          </a:lstStyle>
          <a:p>
            <a:pPr lvl="0"/>
            <a:r>
              <a:rPr lang="en-US"/>
              <a:t>Click to add content</a:t>
            </a:r>
          </a:p>
          <a:p>
            <a:pPr lvl="1"/>
            <a:r>
              <a:rPr lang="en-US"/>
              <a:t>Second level</a:t>
            </a:r>
          </a:p>
        </p:txBody>
      </p:sp>
    </p:spTree>
    <p:extLst>
      <p:ext uri="{BB962C8B-B14F-4D97-AF65-F5344CB8AC3E}">
        <p14:creationId xmlns:p14="http://schemas.microsoft.com/office/powerpoint/2010/main" val="3583660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0432"/>
            <a:ext cx="4100946" cy="1032145"/>
          </a:xfrm>
        </p:spPr>
        <p:txBody>
          <a:bodyPr anchor="b"/>
          <a:lstStyle>
            <a:lvl1pPr algn="l">
              <a:defRPr sz="3200" b="0"/>
            </a:lvl1pPr>
          </a:lstStyle>
          <a:p>
            <a:r>
              <a:rPr lang="en-US"/>
              <a:t>Click to edit title</a:t>
            </a:r>
          </a:p>
        </p:txBody>
      </p:sp>
      <p:sp>
        <p:nvSpPr>
          <p:cNvPr id="3" name="Content Placeholder 2"/>
          <p:cNvSpPr>
            <a:spLocks noGrp="1"/>
          </p:cNvSpPr>
          <p:nvPr>
            <p:ph idx="1" hasCustomPrompt="1"/>
          </p:nvPr>
        </p:nvSpPr>
        <p:spPr>
          <a:xfrm>
            <a:off x="5137728" y="360432"/>
            <a:ext cx="6216072" cy="5114441"/>
          </a:xfrm>
        </p:spPr>
        <p:txBody>
          <a:bodyPr>
            <a:normAutofit/>
          </a:bodyPr>
          <a:lstStyle>
            <a:lvl1pPr>
              <a:spcBef>
                <a:spcPts val="1200"/>
              </a:spcBef>
              <a:defRPr sz="3200"/>
            </a:lvl1pPr>
            <a:lvl2pPr>
              <a:spcBef>
                <a:spcPts val="600"/>
              </a:spcBef>
              <a:defRPr sz="2800"/>
            </a:lvl2pPr>
            <a:lvl3pPr>
              <a:spcBef>
                <a:spcPts val="600"/>
              </a:spcBef>
              <a:defRPr sz="2400"/>
            </a:lvl3pPr>
            <a:lvl4pPr>
              <a:spcBef>
                <a:spcPts val="800"/>
              </a:spcBef>
              <a:defRPr sz="2400"/>
            </a:lvl4pPr>
            <a:lvl5pPr>
              <a:spcBef>
                <a:spcPts val="800"/>
              </a:spcBef>
              <a:defRPr sz="2400"/>
            </a:lvl5pPr>
            <a:lvl6pPr>
              <a:defRPr sz="2667"/>
            </a:lvl6pPr>
            <a:lvl7pPr>
              <a:defRPr sz="2667"/>
            </a:lvl7pPr>
            <a:lvl8pPr>
              <a:defRPr sz="2667"/>
            </a:lvl8pPr>
            <a:lvl9pPr>
              <a:defRPr sz="2667"/>
            </a:lvl9pPr>
          </a:lstStyle>
          <a:p>
            <a:pPr lvl="0"/>
            <a:r>
              <a:rPr lang="en-US"/>
              <a:t>Click to add content</a:t>
            </a:r>
          </a:p>
          <a:p>
            <a:pPr lvl="1"/>
            <a:r>
              <a:rPr lang="en-US"/>
              <a:t>Second level</a:t>
            </a:r>
          </a:p>
          <a:p>
            <a:pPr lvl="2"/>
            <a:r>
              <a:rPr lang="en-US"/>
              <a:t>Third level</a:t>
            </a:r>
          </a:p>
        </p:txBody>
      </p:sp>
      <p:sp>
        <p:nvSpPr>
          <p:cNvPr id="4" name="Text Placeholder 3"/>
          <p:cNvSpPr>
            <a:spLocks noGrp="1"/>
          </p:cNvSpPr>
          <p:nvPr>
            <p:ph type="body" sz="half" idx="2" hasCustomPrompt="1"/>
          </p:nvPr>
        </p:nvSpPr>
        <p:spPr>
          <a:xfrm>
            <a:off x="838200" y="1604075"/>
            <a:ext cx="4100946" cy="3913322"/>
          </a:xfrm>
        </p:spPr>
        <p:txBody>
          <a:bodyPr>
            <a:normAutofit/>
          </a:bodyPr>
          <a:lstStyle>
            <a:lvl1pPr marL="0" indent="0">
              <a:spcBef>
                <a:spcPts val="533"/>
              </a:spcBef>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text</a:t>
            </a:r>
          </a:p>
        </p:txBody>
      </p:sp>
    </p:spTree>
    <p:extLst>
      <p:ext uri="{BB962C8B-B14F-4D97-AF65-F5344CB8AC3E}">
        <p14:creationId xmlns:p14="http://schemas.microsoft.com/office/powerpoint/2010/main" val="332100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155F-1109-438A-9A2C-A82F480D73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6DDD48-B4A0-4F24-B69C-9D2E57268E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CBA3D-7A5A-4D7D-AAE1-C67F0B4A6A28}"/>
              </a:ext>
            </a:extLst>
          </p:cNvPr>
          <p:cNvSpPr>
            <a:spLocks noGrp="1"/>
          </p:cNvSpPr>
          <p:nvPr>
            <p:ph type="dt" sz="half" idx="10"/>
          </p:nvPr>
        </p:nvSpPr>
        <p:spPr/>
        <p:txBody>
          <a:bodyPr/>
          <a:lstStyle/>
          <a:p>
            <a:fld id="{500130DC-1F52-432C-978F-0713B3EEE3E7}" type="datetimeFigureOut">
              <a:rPr lang="en-US" smtClean="0"/>
              <a:t>9/29/2023</a:t>
            </a:fld>
            <a:endParaRPr lang="en-US" dirty="0"/>
          </a:p>
        </p:txBody>
      </p:sp>
      <p:sp>
        <p:nvSpPr>
          <p:cNvPr id="5" name="Footer Placeholder 4">
            <a:extLst>
              <a:ext uri="{FF2B5EF4-FFF2-40B4-BE49-F238E27FC236}">
                <a16:creationId xmlns:a16="http://schemas.microsoft.com/office/drawing/2014/main" id="{28ABDFBE-C172-4C26-BC48-A5E9518D8F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D247AB-69E9-49DC-8711-E05B6EA9E7C1}"/>
              </a:ext>
            </a:extLst>
          </p:cNvPr>
          <p:cNvSpPr>
            <a:spLocks noGrp="1"/>
          </p:cNvSpPr>
          <p:nvPr>
            <p:ph type="sldNum" sz="quarter" idx="12"/>
          </p:nvPr>
        </p:nvSpPr>
        <p:spPr/>
        <p:txBody>
          <a:bodyPr/>
          <a:lstStyle/>
          <a:p>
            <a:fld id="{0A60FAA5-C2D0-4F74-BA5C-E6A8BED617AF}" type="slidenum">
              <a:rPr lang="en-US" smtClean="0"/>
              <a:t>‹#›</a:t>
            </a:fld>
            <a:endParaRPr lang="en-US" dirty="0"/>
          </a:p>
        </p:txBody>
      </p:sp>
    </p:spTree>
    <p:extLst>
      <p:ext uri="{BB962C8B-B14F-4D97-AF65-F5344CB8AC3E}">
        <p14:creationId xmlns:p14="http://schemas.microsoft.com/office/powerpoint/2010/main" val="2003695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41248" y="365761"/>
            <a:ext cx="10515601" cy="5120640"/>
          </a:xfrm>
        </p:spPr>
        <p:txBody>
          <a:bodyPr/>
          <a:lstStyle>
            <a:lvl1pPr marL="0" indent="0">
              <a:spcBef>
                <a:spcPts val="800"/>
              </a:spcBef>
              <a:buNone/>
              <a:defRPr/>
            </a:lvl1pPr>
          </a:lstStyle>
          <a:p>
            <a:pPr lvl="0"/>
            <a:r>
              <a:rPr lang="en-US"/>
              <a:t>Click to add content</a:t>
            </a:r>
          </a:p>
        </p:txBody>
      </p:sp>
    </p:spTree>
    <p:extLst>
      <p:ext uri="{BB962C8B-B14F-4D97-AF65-F5344CB8AC3E}">
        <p14:creationId xmlns:p14="http://schemas.microsoft.com/office/powerpoint/2010/main" val="786067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B4C926-544C-7742-BBEC-BCE6A910FA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5309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11A37-BFB3-DD42-8E13-4EBE1EB34DBD}"/>
              </a:ext>
            </a:extLst>
          </p:cNvPr>
          <p:cNvSpPr>
            <a:spLocks noGrp="1"/>
          </p:cNvSpPr>
          <p:nvPr>
            <p:ph type="title"/>
          </p:nvPr>
        </p:nvSpPr>
        <p:spPr>
          <a:xfrm>
            <a:off x="5819614" y="1139124"/>
            <a:ext cx="5819613" cy="829161"/>
          </a:xfrm>
        </p:spPr>
        <p:txBody>
          <a:bodyPr anchor="ctr">
            <a:noAutofit/>
          </a:bodyPr>
          <a:lstStyle>
            <a:lvl1pPr algn="l">
              <a:defRPr sz="3600"/>
            </a:lvl1pPr>
          </a:lstStyle>
          <a:p>
            <a:r>
              <a:rPr lang="en-US"/>
              <a:t>Click to edit Master title style</a:t>
            </a:r>
          </a:p>
        </p:txBody>
      </p:sp>
      <p:sp>
        <p:nvSpPr>
          <p:cNvPr id="8" name="Subtitle 2">
            <a:extLst>
              <a:ext uri="{FF2B5EF4-FFF2-40B4-BE49-F238E27FC236}">
                <a16:creationId xmlns:a16="http://schemas.microsoft.com/office/drawing/2014/main" id="{A088991F-3363-1649-A92D-C787CEEB6BF8}"/>
              </a:ext>
            </a:extLst>
          </p:cNvPr>
          <p:cNvSpPr>
            <a:spLocks noGrp="1"/>
          </p:cNvSpPr>
          <p:nvPr>
            <p:ph type="subTitle" idx="10"/>
          </p:nvPr>
        </p:nvSpPr>
        <p:spPr>
          <a:xfrm>
            <a:off x="5819614" y="2247255"/>
            <a:ext cx="5819612" cy="3068664"/>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edit Master subtitle style</a:t>
            </a:r>
          </a:p>
        </p:txBody>
      </p:sp>
    </p:spTree>
    <p:extLst>
      <p:ext uri="{BB962C8B-B14F-4D97-AF65-F5344CB8AC3E}">
        <p14:creationId xmlns:p14="http://schemas.microsoft.com/office/powerpoint/2010/main" val="2347282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49411A37-BFB3-DD42-8E13-4EBE1EB34DBD}"/>
              </a:ext>
            </a:extLst>
          </p:cNvPr>
          <p:cNvSpPr>
            <a:spLocks noGrp="1"/>
          </p:cNvSpPr>
          <p:nvPr>
            <p:ph type="title"/>
          </p:nvPr>
        </p:nvSpPr>
        <p:spPr>
          <a:xfrm>
            <a:off x="6507478" y="365124"/>
            <a:ext cx="4846320" cy="914400"/>
          </a:xfrm>
        </p:spPr>
        <p:txBody>
          <a:bodyPr anchor="ctr">
            <a:normAutofit/>
          </a:bodyPr>
          <a:lstStyle>
            <a:lvl1pPr algn="l">
              <a:defRPr sz="3600"/>
            </a:lvl1pPr>
          </a:lstStyle>
          <a:p>
            <a:r>
              <a:rPr lang="en-US"/>
              <a:t>Click to edit Master title style</a:t>
            </a:r>
          </a:p>
        </p:txBody>
      </p:sp>
      <p:sp>
        <p:nvSpPr>
          <p:cNvPr id="6"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6507478" y="1472184"/>
            <a:ext cx="484632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2753054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49411A37-BFB3-DD42-8E13-4EBE1EB34DBD}"/>
              </a:ext>
            </a:extLst>
          </p:cNvPr>
          <p:cNvSpPr>
            <a:spLocks noGrp="1"/>
          </p:cNvSpPr>
          <p:nvPr>
            <p:ph type="title"/>
          </p:nvPr>
        </p:nvSpPr>
        <p:spPr>
          <a:xfrm>
            <a:off x="6507478" y="365124"/>
            <a:ext cx="4846320" cy="914400"/>
          </a:xfrm>
        </p:spPr>
        <p:txBody>
          <a:bodyPr anchor="ctr">
            <a:normAutofit/>
          </a:bodyPr>
          <a:lstStyle>
            <a:lvl1pPr algn="l">
              <a:defRPr sz="3600"/>
            </a:lvl1pPr>
          </a:lstStyle>
          <a:p>
            <a:r>
              <a:rPr lang="en-US"/>
              <a:t>Click to edit Master title style</a:t>
            </a:r>
          </a:p>
        </p:txBody>
      </p:sp>
      <p:sp>
        <p:nvSpPr>
          <p:cNvPr id="6"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6507478" y="1472184"/>
            <a:ext cx="484632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564412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9"/>
            <a:ext cx="12192000" cy="6857142"/>
          </a:xfrm>
          <a:prstGeom prst="rect">
            <a:avLst/>
          </a:prstGeom>
        </p:spPr>
      </p:pic>
      <p:sp>
        <p:nvSpPr>
          <p:cNvPr id="2" name="Title 1">
            <a:extLst>
              <a:ext uri="{FF2B5EF4-FFF2-40B4-BE49-F238E27FC236}">
                <a16:creationId xmlns:a16="http://schemas.microsoft.com/office/drawing/2014/main" id="{49411A37-BFB3-DD42-8E13-4EBE1EB34DBD}"/>
              </a:ext>
            </a:extLst>
          </p:cNvPr>
          <p:cNvSpPr>
            <a:spLocks noGrp="1"/>
          </p:cNvSpPr>
          <p:nvPr>
            <p:ph type="title"/>
          </p:nvPr>
        </p:nvSpPr>
        <p:spPr>
          <a:xfrm>
            <a:off x="5501638" y="365124"/>
            <a:ext cx="5852160" cy="914400"/>
          </a:xfrm>
        </p:spPr>
        <p:txBody>
          <a:bodyPr anchor="ctr">
            <a:normAutofit/>
          </a:bodyPr>
          <a:lstStyle>
            <a:lvl1pPr algn="l">
              <a:defRPr sz="3600"/>
            </a:lvl1pPr>
          </a:lstStyle>
          <a:p>
            <a:r>
              <a:rPr lang="en-US"/>
              <a:t>Click to edit Master title style</a:t>
            </a:r>
          </a:p>
        </p:txBody>
      </p:sp>
      <p:sp>
        <p:nvSpPr>
          <p:cNvPr id="8"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5501638" y="1472184"/>
            <a:ext cx="585216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3519163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142"/>
          </a:xfrm>
          <a:prstGeom prst="rect">
            <a:avLst/>
          </a:prstGeom>
        </p:spPr>
      </p:pic>
      <p:sp>
        <p:nvSpPr>
          <p:cNvPr id="2" name="Title 1">
            <a:extLst>
              <a:ext uri="{FF2B5EF4-FFF2-40B4-BE49-F238E27FC236}">
                <a16:creationId xmlns:a16="http://schemas.microsoft.com/office/drawing/2014/main" id="{49411A37-BFB3-DD42-8E13-4EBE1EB34DBD}"/>
              </a:ext>
            </a:extLst>
          </p:cNvPr>
          <p:cNvSpPr>
            <a:spLocks noGrp="1"/>
          </p:cNvSpPr>
          <p:nvPr>
            <p:ph type="title"/>
          </p:nvPr>
        </p:nvSpPr>
        <p:spPr>
          <a:xfrm>
            <a:off x="841245" y="365125"/>
            <a:ext cx="5762755" cy="914399"/>
          </a:xfrm>
        </p:spPr>
        <p:txBody>
          <a:bodyPr anchor="ctr">
            <a:normAutofit/>
          </a:bodyPr>
          <a:lstStyle>
            <a:lvl1pPr algn="l">
              <a:defRPr sz="3600"/>
            </a:lvl1pPr>
          </a:lstStyle>
          <a:p>
            <a:r>
              <a:rPr lang="en-US"/>
              <a:t>Click to edit Master title style</a:t>
            </a:r>
          </a:p>
        </p:txBody>
      </p:sp>
      <p:sp>
        <p:nvSpPr>
          <p:cNvPr id="8"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841248" y="1472184"/>
            <a:ext cx="5762752"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a:p>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2070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9"/>
            <a:ext cx="12192000" cy="6857142"/>
          </a:xfrm>
          <a:prstGeom prst="rect">
            <a:avLst/>
          </a:prstGeom>
        </p:spPr>
      </p:pic>
      <p:sp>
        <p:nvSpPr>
          <p:cNvPr id="2" name="Title 1">
            <a:extLst>
              <a:ext uri="{FF2B5EF4-FFF2-40B4-BE49-F238E27FC236}">
                <a16:creationId xmlns:a16="http://schemas.microsoft.com/office/drawing/2014/main" id="{49411A37-BFB3-DD42-8E13-4EBE1EB34DBD}"/>
              </a:ext>
            </a:extLst>
          </p:cNvPr>
          <p:cNvSpPr>
            <a:spLocks noGrp="1"/>
          </p:cNvSpPr>
          <p:nvPr>
            <p:ph type="title"/>
          </p:nvPr>
        </p:nvSpPr>
        <p:spPr>
          <a:xfrm>
            <a:off x="841248" y="365760"/>
            <a:ext cx="5760720" cy="914400"/>
          </a:xfrm>
        </p:spPr>
        <p:txBody>
          <a:bodyPr anchor="ctr">
            <a:normAutofit/>
          </a:bodyPr>
          <a:lstStyle>
            <a:lvl1pPr algn="l">
              <a:defRPr sz="3600"/>
            </a:lvl1pPr>
          </a:lstStyle>
          <a:p>
            <a:r>
              <a:rPr lang="en-US"/>
              <a:t>Click to edit Master title style</a:t>
            </a:r>
          </a:p>
        </p:txBody>
      </p:sp>
      <p:sp>
        <p:nvSpPr>
          <p:cNvPr id="8"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841248" y="1472184"/>
            <a:ext cx="576072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4007472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29"/>
            <a:ext cx="12191998" cy="6857142"/>
          </a:xfrm>
          <a:prstGeom prst="rect">
            <a:avLst/>
          </a:prstGeom>
        </p:spPr>
      </p:pic>
      <p:sp>
        <p:nvSpPr>
          <p:cNvPr id="5" name="Title 1">
            <a:extLst>
              <a:ext uri="{FF2B5EF4-FFF2-40B4-BE49-F238E27FC236}">
                <a16:creationId xmlns:a16="http://schemas.microsoft.com/office/drawing/2014/main" id="{49411A37-BFB3-DD42-8E13-4EBE1EB34DBD}"/>
              </a:ext>
            </a:extLst>
          </p:cNvPr>
          <p:cNvSpPr>
            <a:spLocks noGrp="1"/>
          </p:cNvSpPr>
          <p:nvPr>
            <p:ph type="title"/>
          </p:nvPr>
        </p:nvSpPr>
        <p:spPr>
          <a:xfrm>
            <a:off x="5501638" y="365124"/>
            <a:ext cx="5852160" cy="914400"/>
          </a:xfrm>
        </p:spPr>
        <p:txBody>
          <a:bodyPr anchor="ctr">
            <a:normAutofit/>
          </a:bodyPr>
          <a:lstStyle>
            <a:lvl1pPr algn="l">
              <a:defRPr sz="3600"/>
            </a:lvl1pPr>
          </a:lstStyle>
          <a:p>
            <a:r>
              <a:rPr lang="en-US"/>
              <a:t>Click to edit Master title style</a:t>
            </a:r>
          </a:p>
        </p:txBody>
      </p:sp>
      <p:sp>
        <p:nvSpPr>
          <p:cNvPr id="6"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5501638" y="1472184"/>
            <a:ext cx="585216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39576799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29"/>
            <a:ext cx="12191998" cy="6857142"/>
          </a:xfrm>
          <a:prstGeom prst="rect">
            <a:avLst/>
          </a:prstGeom>
        </p:spPr>
      </p:pic>
      <p:sp>
        <p:nvSpPr>
          <p:cNvPr id="5" name="Title 1">
            <a:extLst>
              <a:ext uri="{FF2B5EF4-FFF2-40B4-BE49-F238E27FC236}">
                <a16:creationId xmlns:a16="http://schemas.microsoft.com/office/drawing/2014/main" id="{49411A37-BFB3-DD42-8E13-4EBE1EB34DBD}"/>
              </a:ext>
            </a:extLst>
          </p:cNvPr>
          <p:cNvSpPr>
            <a:spLocks noGrp="1"/>
          </p:cNvSpPr>
          <p:nvPr>
            <p:ph type="title"/>
          </p:nvPr>
        </p:nvSpPr>
        <p:spPr>
          <a:xfrm>
            <a:off x="841248" y="365760"/>
            <a:ext cx="5760720" cy="914400"/>
          </a:xfrm>
        </p:spPr>
        <p:txBody>
          <a:bodyPr anchor="ctr">
            <a:normAutofit/>
          </a:bodyPr>
          <a:lstStyle>
            <a:lvl1pPr algn="l">
              <a:defRPr sz="3600"/>
            </a:lvl1pPr>
          </a:lstStyle>
          <a:p>
            <a:r>
              <a:rPr lang="en-US"/>
              <a:t>Click to edit Master title style</a:t>
            </a:r>
          </a:p>
        </p:txBody>
      </p:sp>
      <p:sp>
        <p:nvSpPr>
          <p:cNvPr id="6"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841248" y="1472184"/>
            <a:ext cx="576072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320996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50E8-DBC6-4A10-8A64-B10EFBC54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B48D42-3A6A-4A1F-9369-D37E1572EC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076033-5AB9-4702-93FB-5EA75C0132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A81424-35BE-4495-9800-EA2DA75CE18E}"/>
              </a:ext>
            </a:extLst>
          </p:cNvPr>
          <p:cNvSpPr>
            <a:spLocks noGrp="1"/>
          </p:cNvSpPr>
          <p:nvPr>
            <p:ph type="dt" sz="half" idx="10"/>
          </p:nvPr>
        </p:nvSpPr>
        <p:spPr/>
        <p:txBody>
          <a:bodyPr/>
          <a:lstStyle/>
          <a:p>
            <a:fld id="{500130DC-1F52-432C-978F-0713B3EEE3E7}" type="datetimeFigureOut">
              <a:rPr lang="en-US" smtClean="0"/>
              <a:t>9/29/2023</a:t>
            </a:fld>
            <a:endParaRPr lang="en-US" dirty="0"/>
          </a:p>
        </p:txBody>
      </p:sp>
      <p:sp>
        <p:nvSpPr>
          <p:cNvPr id="6" name="Footer Placeholder 5">
            <a:extLst>
              <a:ext uri="{FF2B5EF4-FFF2-40B4-BE49-F238E27FC236}">
                <a16:creationId xmlns:a16="http://schemas.microsoft.com/office/drawing/2014/main" id="{174B344D-CFC8-48D8-A348-D3ED9A39E6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81F6F6-E8ED-427D-AB1A-C48F8B9DFD8C}"/>
              </a:ext>
            </a:extLst>
          </p:cNvPr>
          <p:cNvSpPr>
            <a:spLocks noGrp="1"/>
          </p:cNvSpPr>
          <p:nvPr>
            <p:ph type="sldNum" sz="quarter" idx="12"/>
          </p:nvPr>
        </p:nvSpPr>
        <p:spPr/>
        <p:txBody>
          <a:bodyPr/>
          <a:lstStyle/>
          <a:p>
            <a:fld id="{0A60FAA5-C2D0-4F74-BA5C-E6A8BED617AF}" type="slidenum">
              <a:rPr lang="en-US" smtClean="0"/>
              <a:t>‹#›</a:t>
            </a:fld>
            <a:endParaRPr lang="en-US" dirty="0"/>
          </a:p>
        </p:txBody>
      </p:sp>
    </p:spTree>
    <p:extLst>
      <p:ext uri="{BB962C8B-B14F-4D97-AF65-F5344CB8AC3E}">
        <p14:creationId xmlns:p14="http://schemas.microsoft.com/office/powerpoint/2010/main" val="853177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5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29"/>
            <a:ext cx="12191998" cy="6857141"/>
          </a:xfrm>
          <a:prstGeom prst="rect">
            <a:avLst/>
          </a:prstGeom>
        </p:spPr>
      </p:pic>
      <p:sp>
        <p:nvSpPr>
          <p:cNvPr id="5" name="Title 1">
            <a:extLst>
              <a:ext uri="{FF2B5EF4-FFF2-40B4-BE49-F238E27FC236}">
                <a16:creationId xmlns:a16="http://schemas.microsoft.com/office/drawing/2014/main" id="{49411A37-BFB3-DD42-8E13-4EBE1EB34DBD}"/>
              </a:ext>
            </a:extLst>
          </p:cNvPr>
          <p:cNvSpPr>
            <a:spLocks noGrp="1"/>
          </p:cNvSpPr>
          <p:nvPr>
            <p:ph type="title"/>
          </p:nvPr>
        </p:nvSpPr>
        <p:spPr>
          <a:xfrm>
            <a:off x="5501638" y="365124"/>
            <a:ext cx="5852160" cy="914400"/>
          </a:xfrm>
        </p:spPr>
        <p:txBody>
          <a:bodyPr anchor="ctr">
            <a:normAutofit/>
          </a:bodyPr>
          <a:lstStyle>
            <a:lvl1pPr algn="l">
              <a:defRPr sz="3600"/>
            </a:lvl1pPr>
          </a:lstStyle>
          <a:p>
            <a:r>
              <a:rPr lang="en-US"/>
              <a:t>Click to edit Master title style</a:t>
            </a:r>
          </a:p>
        </p:txBody>
      </p:sp>
      <p:sp>
        <p:nvSpPr>
          <p:cNvPr id="6"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5501638" y="1472184"/>
            <a:ext cx="585216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3772674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5F6C2E-97F7-6C4E-B5E4-583E199A62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11A37-BFB3-DD42-8E13-4EBE1EB34DBD}"/>
              </a:ext>
            </a:extLst>
          </p:cNvPr>
          <p:cNvSpPr>
            <a:spLocks noGrp="1"/>
          </p:cNvSpPr>
          <p:nvPr>
            <p:ph type="title"/>
          </p:nvPr>
        </p:nvSpPr>
        <p:spPr>
          <a:xfrm>
            <a:off x="841248" y="365760"/>
            <a:ext cx="4846320" cy="914400"/>
          </a:xfrm>
        </p:spPr>
        <p:txBody>
          <a:bodyPr anchor="ctr">
            <a:normAutofit/>
          </a:bodyPr>
          <a:lstStyle>
            <a:lvl1pPr algn="l">
              <a:defRPr sz="3600"/>
            </a:lvl1pPr>
          </a:lstStyle>
          <a:p>
            <a:r>
              <a:rPr lang="en-US"/>
              <a:t>Click to edit Master title style</a:t>
            </a:r>
          </a:p>
        </p:txBody>
      </p:sp>
      <p:sp>
        <p:nvSpPr>
          <p:cNvPr id="8"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841248" y="1472184"/>
            <a:ext cx="484632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1276636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11A37-BFB3-DD42-8E13-4EBE1EB34DBD}"/>
              </a:ext>
            </a:extLst>
          </p:cNvPr>
          <p:cNvSpPr>
            <a:spLocks noGrp="1"/>
          </p:cNvSpPr>
          <p:nvPr>
            <p:ph type="title"/>
          </p:nvPr>
        </p:nvSpPr>
        <p:spPr>
          <a:xfrm>
            <a:off x="841247" y="365760"/>
            <a:ext cx="4846320" cy="914400"/>
          </a:xfrm>
        </p:spPr>
        <p:txBody>
          <a:bodyPr anchor="ctr">
            <a:normAutofit/>
          </a:bodyPr>
          <a:lstStyle>
            <a:lvl1pPr algn="l">
              <a:defRPr sz="3600"/>
            </a:lvl1pPr>
          </a:lstStyle>
          <a:p>
            <a:r>
              <a:rPr lang="en-US"/>
              <a:t>Click to edit Master title style</a:t>
            </a:r>
          </a:p>
        </p:txBody>
      </p:sp>
      <p:sp>
        <p:nvSpPr>
          <p:cNvPr id="8"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841247" y="1472184"/>
            <a:ext cx="484632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2694653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9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49411A37-BFB3-DD42-8E13-4EBE1EB34DBD}"/>
              </a:ext>
            </a:extLst>
          </p:cNvPr>
          <p:cNvSpPr>
            <a:spLocks noGrp="1"/>
          </p:cNvSpPr>
          <p:nvPr>
            <p:ph type="title"/>
          </p:nvPr>
        </p:nvSpPr>
        <p:spPr>
          <a:xfrm>
            <a:off x="5501638" y="365124"/>
            <a:ext cx="5852160" cy="914400"/>
          </a:xfrm>
        </p:spPr>
        <p:txBody>
          <a:bodyPr anchor="ctr">
            <a:normAutofit/>
          </a:bodyPr>
          <a:lstStyle>
            <a:lvl1pPr algn="l">
              <a:defRPr sz="3600"/>
            </a:lvl1pPr>
          </a:lstStyle>
          <a:p>
            <a:r>
              <a:rPr lang="en-US"/>
              <a:t>Click to edit Master title style</a:t>
            </a:r>
          </a:p>
        </p:txBody>
      </p:sp>
      <p:sp>
        <p:nvSpPr>
          <p:cNvPr id="6"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5501638" y="1472184"/>
            <a:ext cx="585216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229586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49411A37-BFB3-DD42-8E13-4EBE1EB34DBD}"/>
              </a:ext>
            </a:extLst>
          </p:cNvPr>
          <p:cNvSpPr>
            <a:spLocks noGrp="1"/>
          </p:cNvSpPr>
          <p:nvPr>
            <p:ph type="title"/>
          </p:nvPr>
        </p:nvSpPr>
        <p:spPr>
          <a:xfrm>
            <a:off x="841247" y="365760"/>
            <a:ext cx="5760720" cy="914400"/>
          </a:xfrm>
        </p:spPr>
        <p:txBody>
          <a:bodyPr anchor="ctr">
            <a:normAutofit/>
          </a:bodyPr>
          <a:lstStyle>
            <a:lvl1pPr algn="l">
              <a:defRPr sz="3600"/>
            </a:lvl1pPr>
          </a:lstStyle>
          <a:p>
            <a:r>
              <a:rPr lang="en-US"/>
              <a:t>Click to edit Master title style</a:t>
            </a:r>
          </a:p>
        </p:txBody>
      </p:sp>
      <p:sp>
        <p:nvSpPr>
          <p:cNvPr id="10"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841246" y="1472184"/>
            <a:ext cx="576072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998627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49411A37-BFB3-DD42-8E13-4EBE1EB34DBD}"/>
              </a:ext>
            </a:extLst>
          </p:cNvPr>
          <p:cNvSpPr>
            <a:spLocks noGrp="1"/>
          </p:cNvSpPr>
          <p:nvPr>
            <p:ph type="title"/>
          </p:nvPr>
        </p:nvSpPr>
        <p:spPr>
          <a:xfrm>
            <a:off x="841247" y="365760"/>
            <a:ext cx="5760720" cy="914400"/>
          </a:xfrm>
        </p:spPr>
        <p:txBody>
          <a:bodyPr anchor="ctr">
            <a:normAutofit/>
          </a:bodyPr>
          <a:lstStyle>
            <a:lvl1pPr algn="l">
              <a:defRPr sz="3600"/>
            </a:lvl1pPr>
          </a:lstStyle>
          <a:p>
            <a:r>
              <a:rPr lang="en-US"/>
              <a:t>Click to edit Master title style</a:t>
            </a:r>
          </a:p>
        </p:txBody>
      </p:sp>
      <p:sp>
        <p:nvSpPr>
          <p:cNvPr id="6"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841246" y="1472184"/>
            <a:ext cx="576072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868591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7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49411A37-BFB3-DD42-8E13-4EBE1EB34DBD}"/>
              </a:ext>
            </a:extLst>
          </p:cNvPr>
          <p:cNvSpPr>
            <a:spLocks noGrp="1"/>
          </p:cNvSpPr>
          <p:nvPr>
            <p:ph type="title"/>
          </p:nvPr>
        </p:nvSpPr>
        <p:spPr>
          <a:xfrm>
            <a:off x="841247" y="365760"/>
            <a:ext cx="5760720" cy="914400"/>
          </a:xfrm>
        </p:spPr>
        <p:txBody>
          <a:bodyPr anchor="ctr">
            <a:normAutofit/>
          </a:bodyPr>
          <a:lstStyle>
            <a:lvl1pPr algn="l">
              <a:defRPr sz="3600"/>
            </a:lvl1pPr>
          </a:lstStyle>
          <a:p>
            <a:r>
              <a:rPr lang="en-US"/>
              <a:t>Click to edit Master title style</a:t>
            </a:r>
          </a:p>
        </p:txBody>
      </p:sp>
      <p:sp>
        <p:nvSpPr>
          <p:cNvPr id="6"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841246" y="1472184"/>
            <a:ext cx="576072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3664934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0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 y="429"/>
            <a:ext cx="12190472" cy="6857141"/>
          </a:xfrm>
          <a:prstGeom prst="rect">
            <a:avLst/>
          </a:prstGeom>
        </p:spPr>
      </p:pic>
      <p:sp>
        <p:nvSpPr>
          <p:cNvPr id="5" name="Title 1">
            <a:extLst>
              <a:ext uri="{FF2B5EF4-FFF2-40B4-BE49-F238E27FC236}">
                <a16:creationId xmlns:a16="http://schemas.microsoft.com/office/drawing/2014/main" id="{49411A37-BFB3-DD42-8E13-4EBE1EB34DBD}"/>
              </a:ext>
            </a:extLst>
          </p:cNvPr>
          <p:cNvSpPr>
            <a:spLocks noGrp="1"/>
          </p:cNvSpPr>
          <p:nvPr>
            <p:ph type="title"/>
          </p:nvPr>
        </p:nvSpPr>
        <p:spPr>
          <a:xfrm>
            <a:off x="5501638" y="365124"/>
            <a:ext cx="5852160" cy="914400"/>
          </a:xfrm>
        </p:spPr>
        <p:txBody>
          <a:bodyPr anchor="ctr">
            <a:normAutofit/>
          </a:bodyPr>
          <a:lstStyle>
            <a:lvl1pPr algn="l">
              <a:defRPr sz="3600"/>
            </a:lvl1pPr>
          </a:lstStyle>
          <a:p>
            <a:r>
              <a:rPr lang="en-US"/>
              <a:t>Click to edit Master title style</a:t>
            </a:r>
          </a:p>
        </p:txBody>
      </p:sp>
      <p:sp>
        <p:nvSpPr>
          <p:cNvPr id="6"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5501638" y="1472184"/>
            <a:ext cx="585216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4170085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4" y="429"/>
            <a:ext cx="12190472" cy="6857141"/>
          </a:xfrm>
          <a:prstGeom prst="rect">
            <a:avLst/>
          </a:prstGeom>
        </p:spPr>
      </p:pic>
      <p:sp>
        <p:nvSpPr>
          <p:cNvPr id="5" name="Title 1">
            <a:extLst>
              <a:ext uri="{FF2B5EF4-FFF2-40B4-BE49-F238E27FC236}">
                <a16:creationId xmlns:a16="http://schemas.microsoft.com/office/drawing/2014/main" id="{49411A37-BFB3-DD42-8E13-4EBE1EB34DBD}"/>
              </a:ext>
            </a:extLst>
          </p:cNvPr>
          <p:cNvSpPr>
            <a:spLocks noGrp="1"/>
          </p:cNvSpPr>
          <p:nvPr>
            <p:ph type="title"/>
          </p:nvPr>
        </p:nvSpPr>
        <p:spPr>
          <a:xfrm>
            <a:off x="5501638" y="365124"/>
            <a:ext cx="5852160" cy="914400"/>
          </a:xfrm>
        </p:spPr>
        <p:txBody>
          <a:bodyPr anchor="ctr">
            <a:normAutofit/>
          </a:bodyPr>
          <a:lstStyle>
            <a:lvl1pPr algn="l">
              <a:defRPr sz="3600"/>
            </a:lvl1pPr>
          </a:lstStyle>
          <a:p>
            <a:r>
              <a:rPr lang="en-US"/>
              <a:t>Click to edit Master title style</a:t>
            </a:r>
          </a:p>
        </p:txBody>
      </p:sp>
      <p:sp>
        <p:nvSpPr>
          <p:cNvPr id="6"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5501638" y="1472184"/>
            <a:ext cx="585216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1044356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B4C926-544C-7742-BBEC-BCE6A910FA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106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563A9-05EF-44FC-A4F6-B58328A063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BE2512-B913-470C-885F-B6E509A29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F9EF7D-C231-49AE-A019-4B4313514B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06093D-EC18-4D6A-8FA8-B6C528FCD2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837D4E-9FB1-4442-9BD3-6B47356D4D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F664C9-1A0F-410D-B777-B8542A6808D5}"/>
              </a:ext>
            </a:extLst>
          </p:cNvPr>
          <p:cNvSpPr>
            <a:spLocks noGrp="1"/>
          </p:cNvSpPr>
          <p:nvPr>
            <p:ph type="dt" sz="half" idx="10"/>
          </p:nvPr>
        </p:nvSpPr>
        <p:spPr/>
        <p:txBody>
          <a:bodyPr/>
          <a:lstStyle/>
          <a:p>
            <a:fld id="{500130DC-1F52-432C-978F-0713B3EEE3E7}" type="datetimeFigureOut">
              <a:rPr lang="en-US" smtClean="0"/>
              <a:t>9/29/2023</a:t>
            </a:fld>
            <a:endParaRPr lang="en-US" dirty="0"/>
          </a:p>
        </p:txBody>
      </p:sp>
      <p:sp>
        <p:nvSpPr>
          <p:cNvPr id="8" name="Footer Placeholder 7">
            <a:extLst>
              <a:ext uri="{FF2B5EF4-FFF2-40B4-BE49-F238E27FC236}">
                <a16:creationId xmlns:a16="http://schemas.microsoft.com/office/drawing/2014/main" id="{26947B89-88D1-486D-8744-66D421F8912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70D82DA-E76B-43BD-A39E-98BC77A7A523}"/>
              </a:ext>
            </a:extLst>
          </p:cNvPr>
          <p:cNvSpPr>
            <a:spLocks noGrp="1"/>
          </p:cNvSpPr>
          <p:nvPr>
            <p:ph type="sldNum" sz="quarter" idx="12"/>
          </p:nvPr>
        </p:nvSpPr>
        <p:spPr/>
        <p:txBody>
          <a:bodyPr/>
          <a:lstStyle/>
          <a:p>
            <a:fld id="{0A60FAA5-C2D0-4F74-BA5C-E6A8BED617AF}" type="slidenum">
              <a:rPr lang="en-US" smtClean="0"/>
              <a:t>‹#›</a:t>
            </a:fld>
            <a:endParaRPr lang="en-US" dirty="0"/>
          </a:p>
        </p:txBody>
      </p:sp>
    </p:spTree>
    <p:extLst>
      <p:ext uri="{BB962C8B-B14F-4D97-AF65-F5344CB8AC3E}">
        <p14:creationId xmlns:p14="http://schemas.microsoft.com/office/powerpoint/2010/main" val="40262861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_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B4C926-544C-7742-BBEC-BCE6A910FA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9234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_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B4C926-544C-7742-BBEC-BCE6A910FA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0076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4_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B4C926-544C-7742-BBEC-BCE6A910FA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95341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5_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B4C926-544C-7742-BBEC-BCE6A910FA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9"/>
            <a:ext cx="12192000" cy="6857142"/>
          </a:xfrm>
          <a:prstGeom prst="rect">
            <a:avLst/>
          </a:prstGeom>
        </p:spPr>
      </p:pic>
    </p:spTree>
    <p:extLst>
      <p:ext uri="{BB962C8B-B14F-4D97-AF65-F5344CB8AC3E}">
        <p14:creationId xmlns:p14="http://schemas.microsoft.com/office/powerpoint/2010/main" val="37923226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6_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B4C926-544C-7742-BBEC-BCE6A910FA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9"/>
            <a:ext cx="12192000" cy="6857142"/>
          </a:xfrm>
          <a:prstGeom prst="rect">
            <a:avLst/>
          </a:prstGeom>
        </p:spPr>
      </p:pic>
    </p:spTree>
    <p:extLst>
      <p:ext uri="{BB962C8B-B14F-4D97-AF65-F5344CB8AC3E}">
        <p14:creationId xmlns:p14="http://schemas.microsoft.com/office/powerpoint/2010/main" val="1188093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Text Placeholder 2"/>
          <p:cNvSpPr>
            <a:spLocks noGrp="1"/>
          </p:cNvSpPr>
          <p:nvPr>
            <p:ph type="body" idx="1"/>
          </p:nvPr>
        </p:nvSpPr>
        <p:spPr>
          <a:xfrm>
            <a:off x="838200" y="1459345"/>
            <a:ext cx="10515600" cy="40455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2015608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91D9EE-C28A-7443-950A-DBFC589388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2190095" cy="6857999"/>
          </a:xfrm>
          <a:prstGeom prst="rect">
            <a:avLst/>
          </a:prstGeom>
        </p:spPr>
      </p:pic>
      <p:sp>
        <p:nvSpPr>
          <p:cNvPr id="2" name="Title 1">
            <a:extLst>
              <a:ext uri="{FF2B5EF4-FFF2-40B4-BE49-F238E27FC236}">
                <a16:creationId xmlns:a16="http://schemas.microsoft.com/office/drawing/2014/main" id="{07FAC3FA-1204-AA45-9DCA-838116F84FAA}"/>
              </a:ext>
            </a:extLst>
          </p:cNvPr>
          <p:cNvSpPr>
            <a:spLocks noGrp="1"/>
          </p:cNvSpPr>
          <p:nvPr>
            <p:ph type="title"/>
          </p:nvPr>
        </p:nvSpPr>
        <p:spPr>
          <a:xfrm>
            <a:off x="838200" y="365127"/>
            <a:ext cx="10515600" cy="1020912"/>
          </a:xfrm>
        </p:spPr>
        <p:txBody>
          <a:bodyPr>
            <a:normAutofit/>
          </a:bodyPr>
          <a:lstStyle>
            <a:lvl1pPr>
              <a:defRPr sz="3400">
                <a:solidFill>
                  <a:srgbClr val="004D6E"/>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6" name="Subtitle 2">
            <a:extLst>
              <a:ext uri="{FF2B5EF4-FFF2-40B4-BE49-F238E27FC236}">
                <a16:creationId xmlns:a16="http://schemas.microsoft.com/office/drawing/2014/main" id="{8610F6C6-A389-684E-8373-A6C90F2F68A1}"/>
              </a:ext>
            </a:extLst>
          </p:cNvPr>
          <p:cNvSpPr>
            <a:spLocks noGrp="1"/>
          </p:cNvSpPr>
          <p:nvPr>
            <p:ph type="subTitle" idx="10"/>
          </p:nvPr>
        </p:nvSpPr>
        <p:spPr>
          <a:xfrm>
            <a:off x="848498" y="1617044"/>
            <a:ext cx="10515599" cy="3801979"/>
          </a:xfrm>
        </p:spPr>
        <p:txBody>
          <a:bodyPr>
            <a:normAutofit/>
          </a:bodyPr>
          <a:lstStyle>
            <a:lvl1pPr marL="0" indent="0" algn="l">
              <a:buNone/>
              <a:defRPr sz="2400"/>
            </a:lvl1pPr>
          </a:lstStyle>
          <a:p>
            <a:r>
              <a:rPr lang="en-US" dirty="0">
                <a:latin typeface="Tahoma" panose="020B0604030504040204" pitchFamily="34" charset="0"/>
                <a:ea typeface="Tahoma" panose="020B0604030504040204" pitchFamily="34" charset="0"/>
                <a:cs typeface="Tahoma" panose="020B0604030504040204" pitchFamily="34" charset="0"/>
              </a:rPr>
              <a:t>Click to add subtitle/content</a:t>
            </a:r>
          </a:p>
        </p:txBody>
      </p:sp>
    </p:spTree>
    <p:extLst>
      <p:ext uri="{BB962C8B-B14F-4D97-AF65-F5344CB8AC3E}">
        <p14:creationId xmlns:p14="http://schemas.microsoft.com/office/powerpoint/2010/main" val="3312904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11A37-BFB3-DD42-8E13-4EBE1EB34DBD}"/>
              </a:ext>
            </a:extLst>
          </p:cNvPr>
          <p:cNvSpPr>
            <a:spLocks noGrp="1"/>
          </p:cNvSpPr>
          <p:nvPr>
            <p:ph type="title"/>
          </p:nvPr>
        </p:nvSpPr>
        <p:spPr>
          <a:xfrm>
            <a:off x="5819614" y="1139124"/>
            <a:ext cx="5819613" cy="829161"/>
          </a:xfrm>
        </p:spPr>
        <p:txBody>
          <a:bodyPr anchor="ctr">
            <a:noAutofit/>
          </a:bodyPr>
          <a:lstStyle>
            <a:lvl1pPr algn="l">
              <a:defRPr sz="3600"/>
            </a:lvl1pPr>
          </a:lstStyle>
          <a:p>
            <a:r>
              <a:rPr lang="en-US"/>
              <a:t>Click to edit Master title style</a:t>
            </a:r>
          </a:p>
        </p:txBody>
      </p:sp>
      <p:sp>
        <p:nvSpPr>
          <p:cNvPr id="8" name="Subtitle 2">
            <a:extLst>
              <a:ext uri="{FF2B5EF4-FFF2-40B4-BE49-F238E27FC236}">
                <a16:creationId xmlns:a16="http://schemas.microsoft.com/office/drawing/2014/main" id="{A088991F-3363-1649-A92D-C787CEEB6BF8}"/>
              </a:ext>
            </a:extLst>
          </p:cNvPr>
          <p:cNvSpPr>
            <a:spLocks noGrp="1"/>
          </p:cNvSpPr>
          <p:nvPr>
            <p:ph type="subTitle" idx="10"/>
          </p:nvPr>
        </p:nvSpPr>
        <p:spPr>
          <a:xfrm>
            <a:off x="5819614" y="2247255"/>
            <a:ext cx="5819612" cy="3068664"/>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edit Master subtitle style</a:t>
            </a:r>
          </a:p>
        </p:txBody>
      </p:sp>
    </p:spTree>
    <p:extLst>
      <p:ext uri="{BB962C8B-B14F-4D97-AF65-F5344CB8AC3E}">
        <p14:creationId xmlns:p14="http://schemas.microsoft.com/office/powerpoint/2010/main" val="4713345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11A37-BFB3-DD42-8E13-4EBE1EB34DBD}"/>
              </a:ext>
            </a:extLst>
          </p:cNvPr>
          <p:cNvSpPr>
            <a:spLocks noGrp="1"/>
          </p:cNvSpPr>
          <p:nvPr>
            <p:ph type="title"/>
          </p:nvPr>
        </p:nvSpPr>
        <p:spPr>
          <a:xfrm>
            <a:off x="1294108" y="865998"/>
            <a:ext cx="9329981" cy="1094540"/>
          </a:xfrm>
        </p:spPr>
        <p:txBody>
          <a:bodyPr anchor="b">
            <a:normAutofit/>
          </a:bodyPr>
          <a:lstStyle>
            <a:lvl1pPr algn="ctr">
              <a:defRPr sz="3600"/>
            </a:lvl1pPr>
          </a:lstStyle>
          <a:p>
            <a:r>
              <a:rPr lang="en-US"/>
              <a:t>Click to edit Master title style</a:t>
            </a:r>
          </a:p>
        </p:txBody>
      </p:sp>
      <p:sp>
        <p:nvSpPr>
          <p:cNvPr id="8" name="Subtitle 2">
            <a:extLst>
              <a:ext uri="{FF2B5EF4-FFF2-40B4-BE49-F238E27FC236}">
                <a16:creationId xmlns:a16="http://schemas.microsoft.com/office/drawing/2014/main" id="{A088991F-3363-1649-A92D-C787CEEB6BF8}"/>
              </a:ext>
            </a:extLst>
          </p:cNvPr>
          <p:cNvSpPr>
            <a:spLocks noGrp="1"/>
          </p:cNvSpPr>
          <p:nvPr>
            <p:ph type="subTitle" idx="10"/>
          </p:nvPr>
        </p:nvSpPr>
        <p:spPr>
          <a:xfrm>
            <a:off x="1294109" y="2116300"/>
            <a:ext cx="9329980" cy="3199619"/>
          </a:xfrm>
        </p:spPr>
        <p:txBody>
          <a:bodyPr>
            <a:normAutofit/>
          </a:bodyPr>
          <a:lstStyle>
            <a:lvl1pPr marL="0" indent="0" algn="ctr">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edit Master subtitle style</a:t>
            </a:r>
          </a:p>
        </p:txBody>
      </p:sp>
    </p:spTree>
    <p:extLst>
      <p:ext uri="{BB962C8B-B14F-4D97-AF65-F5344CB8AC3E}">
        <p14:creationId xmlns:p14="http://schemas.microsoft.com/office/powerpoint/2010/main" val="4044118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41248" y="365761"/>
            <a:ext cx="10515601" cy="5120640"/>
          </a:xfrm>
        </p:spPr>
        <p:txBody>
          <a:bodyPr/>
          <a:lstStyle>
            <a:lvl1pPr marL="0" indent="0">
              <a:spcBef>
                <a:spcPts val="800"/>
              </a:spcBef>
              <a:buNone/>
              <a:defRPr/>
            </a:lvl1pPr>
          </a:lstStyle>
          <a:p>
            <a:pPr lvl="0"/>
            <a:r>
              <a:rPr lang="en-US"/>
              <a:t>Click to add content</a:t>
            </a:r>
          </a:p>
        </p:txBody>
      </p:sp>
    </p:spTree>
    <p:extLst>
      <p:ext uri="{BB962C8B-B14F-4D97-AF65-F5344CB8AC3E}">
        <p14:creationId xmlns:p14="http://schemas.microsoft.com/office/powerpoint/2010/main" val="329845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ACAF-D733-4A24-BB96-F7637854E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F9E38F-5EA1-4829-8BEF-9BBCE89F1233}"/>
              </a:ext>
            </a:extLst>
          </p:cNvPr>
          <p:cNvSpPr>
            <a:spLocks noGrp="1"/>
          </p:cNvSpPr>
          <p:nvPr>
            <p:ph type="dt" sz="half" idx="10"/>
          </p:nvPr>
        </p:nvSpPr>
        <p:spPr/>
        <p:txBody>
          <a:bodyPr/>
          <a:lstStyle/>
          <a:p>
            <a:fld id="{500130DC-1F52-432C-978F-0713B3EEE3E7}" type="datetimeFigureOut">
              <a:rPr lang="en-US" smtClean="0"/>
              <a:t>9/29/2023</a:t>
            </a:fld>
            <a:endParaRPr lang="en-US" dirty="0"/>
          </a:p>
        </p:txBody>
      </p:sp>
      <p:sp>
        <p:nvSpPr>
          <p:cNvPr id="4" name="Footer Placeholder 3">
            <a:extLst>
              <a:ext uri="{FF2B5EF4-FFF2-40B4-BE49-F238E27FC236}">
                <a16:creationId xmlns:a16="http://schemas.microsoft.com/office/drawing/2014/main" id="{B8642040-9D38-4040-B2F0-40F7CB9BE5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CB269A-95F8-4739-BECE-EAC026E7C3A8}"/>
              </a:ext>
            </a:extLst>
          </p:cNvPr>
          <p:cNvSpPr>
            <a:spLocks noGrp="1"/>
          </p:cNvSpPr>
          <p:nvPr>
            <p:ph type="sldNum" sz="quarter" idx="12"/>
          </p:nvPr>
        </p:nvSpPr>
        <p:spPr/>
        <p:txBody>
          <a:bodyPr/>
          <a:lstStyle/>
          <a:p>
            <a:fld id="{0A60FAA5-C2D0-4F74-BA5C-E6A8BED617AF}" type="slidenum">
              <a:rPr lang="en-US" smtClean="0"/>
              <a:t>‹#›</a:t>
            </a:fld>
            <a:endParaRPr lang="en-US" dirty="0"/>
          </a:p>
        </p:txBody>
      </p:sp>
    </p:spTree>
    <p:extLst>
      <p:ext uri="{BB962C8B-B14F-4D97-AF65-F5344CB8AC3E}">
        <p14:creationId xmlns:p14="http://schemas.microsoft.com/office/powerpoint/2010/main" val="7624270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40573050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49411A37-BFB3-DD42-8E13-4EBE1EB34DBD}"/>
              </a:ext>
            </a:extLst>
          </p:cNvPr>
          <p:cNvSpPr>
            <a:spLocks noGrp="1"/>
          </p:cNvSpPr>
          <p:nvPr>
            <p:ph type="title"/>
          </p:nvPr>
        </p:nvSpPr>
        <p:spPr>
          <a:xfrm>
            <a:off x="6507478" y="365124"/>
            <a:ext cx="4846320" cy="914400"/>
          </a:xfrm>
        </p:spPr>
        <p:txBody>
          <a:bodyPr anchor="ctr">
            <a:normAutofit/>
          </a:bodyPr>
          <a:lstStyle>
            <a:lvl1pPr algn="l">
              <a:defRPr sz="3600"/>
            </a:lvl1pPr>
          </a:lstStyle>
          <a:p>
            <a:r>
              <a:rPr lang="en-US"/>
              <a:t>Click to edit Master title style</a:t>
            </a:r>
          </a:p>
        </p:txBody>
      </p:sp>
      <p:sp>
        <p:nvSpPr>
          <p:cNvPr id="6"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6507478" y="1472184"/>
            <a:ext cx="484632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29382739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1211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0432"/>
            <a:ext cx="4100946" cy="1032145"/>
          </a:xfrm>
        </p:spPr>
        <p:txBody>
          <a:bodyPr anchor="b"/>
          <a:lstStyle>
            <a:lvl1pPr algn="l">
              <a:defRPr sz="3200" b="0"/>
            </a:lvl1pPr>
          </a:lstStyle>
          <a:p>
            <a:r>
              <a:rPr lang="en-US"/>
              <a:t>Click to edit title</a:t>
            </a:r>
          </a:p>
        </p:txBody>
      </p:sp>
      <p:sp>
        <p:nvSpPr>
          <p:cNvPr id="3" name="Content Placeholder 2"/>
          <p:cNvSpPr>
            <a:spLocks noGrp="1"/>
          </p:cNvSpPr>
          <p:nvPr>
            <p:ph idx="1" hasCustomPrompt="1"/>
          </p:nvPr>
        </p:nvSpPr>
        <p:spPr>
          <a:xfrm>
            <a:off x="5137728" y="360432"/>
            <a:ext cx="6216072" cy="5114441"/>
          </a:xfrm>
        </p:spPr>
        <p:txBody>
          <a:bodyPr>
            <a:normAutofit/>
          </a:bodyPr>
          <a:lstStyle>
            <a:lvl1pPr>
              <a:spcBef>
                <a:spcPts val="1200"/>
              </a:spcBef>
              <a:defRPr sz="3200"/>
            </a:lvl1pPr>
            <a:lvl2pPr>
              <a:spcBef>
                <a:spcPts val="600"/>
              </a:spcBef>
              <a:defRPr sz="2800"/>
            </a:lvl2pPr>
            <a:lvl3pPr>
              <a:spcBef>
                <a:spcPts val="600"/>
              </a:spcBef>
              <a:defRPr sz="2400"/>
            </a:lvl3pPr>
            <a:lvl4pPr>
              <a:spcBef>
                <a:spcPts val="800"/>
              </a:spcBef>
              <a:defRPr sz="2400"/>
            </a:lvl4pPr>
            <a:lvl5pPr>
              <a:spcBef>
                <a:spcPts val="800"/>
              </a:spcBef>
              <a:defRPr sz="2400"/>
            </a:lvl5pPr>
            <a:lvl6pPr>
              <a:defRPr sz="2667"/>
            </a:lvl6pPr>
            <a:lvl7pPr>
              <a:defRPr sz="2667"/>
            </a:lvl7pPr>
            <a:lvl8pPr>
              <a:defRPr sz="2667"/>
            </a:lvl8pPr>
            <a:lvl9pPr>
              <a:defRPr sz="2667"/>
            </a:lvl9pPr>
          </a:lstStyle>
          <a:p>
            <a:pPr lvl="0"/>
            <a:r>
              <a:rPr lang="en-US"/>
              <a:t>Click to add content</a:t>
            </a:r>
          </a:p>
          <a:p>
            <a:pPr lvl="1"/>
            <a:r>
              <a:rPr lang="en-US"/>
              <a:t>Second level</a:t>
            </a:r>
          </a:p>
          <a:p>
            <a:pPr lvl="2"/>
            <a:r>
              <a:rPr lang="en-US"/>
              <a:t>Third level</a:t>
            </a:r>
          </a:p>
        </p:txBody>
      </p:sp>
      <p:sp>
        <p:nvSpPr>
          <p:cNvPr id="4" name="Text Placeholder 3"/>
          <p:cNvSpPr>
            <a:spLocks noGrp="1"/>
          </p:cNvSpPr>
          <p:nvPr>
            <p:ph type="body" sz="half" idx="2" hasCustomPrompt="1"/>
          </p:nvPr>
        </p:nvSpPr>
        <p:spPr>
          <a:xfrm>
            <a:off x="838200" y="1604075"/>
            <a:ext cx="4100946" cy="3913322"/>
          </a:xfrm>
        </p:spPr>
        <p:txBody>
          <a:bodyPr>
            <a:normAutofit/>
          </a:bodyPr>
          <a:lstStyle>
            <a:lvl1pPr marL="0" indent="0">
              <a:spcBef>
                <a:spcPts val="533"/>
              </a:spcBef>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text</a:t>
            </a:r>
          </a:p>
        </p:txBody>
      </p:sp>
    </p:spTree>
    <p:extLst>
      <p:ext uri="{BB962C8B-B14F-4D97-AF65-F5344CB8AC3E}">
        <p14:creationId xmlns:p14="http://schemas.microsoft.com/office/powerpoint/2010/main" val="9264136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838200" y="1472184"/>
            <a:ext cx="5120640" cy="563131"/>
          </a:xfrm>
        </p:spPr>
        <p:txBody>
          <a:bodyPr anchor="b">
            <a:noAutofit/>
          </a:bodyPr>
          <a:lstStyle>
            <a:lvl1pPr marL="0" indent="0">
              <a:buNone/>
              <a:defRPr sz="28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add content</a:t>
            </a:r>
          </a:p>
        </p:txBody>
      </p:sp>
      <p:sp>
        <p:nvSpPr>
          <p:cNvPr id="4" name="Content Placeholder 3"/>
          <p:cNvSpPr>
            <a:spLocks noGrp="1"/>
          </p:cNvSpPr>
          <p:nvPr>
            <p:ph sz="half" idx="2" hasCustomPrompt="1"/>
          </p:nvPr>
        </p:nvSpPr>
        <p:spPr>
          <a:xfrm>
            <a:off x="838200" y="2227975"/>
            <a:ext cx="5120640" cy="3249189"/>
          </a:xfrm>
        </p:spPr>
        <p:txBody>
          <a:bodyPr>
            <a:normAutofit/>
          </a:bodyPr>
          <a:lstStyle>
            <a:lvl1pPr>
              <a:spcBef>
                <a:spcPts val="600"/>
              </a:spcBef>
              <a:defRPr sz="2800"/>
            </a:lvl1pPr>
            <a:lvl2pPr>
              <a:spcBef>
                <a:spcPts val="0"/>
              </a:spcBef>
              <a:defRPr sz="2400"/>
            </a:lvl2pPr>
            <a:lvl3pPr>
              <a:spcBef>
                <a:spcPts val="533"/>
              </a:spcBef>
              <a:defRPr sz="2000"/>
            </a:lvl3pPr>
            <a:lvl4pPr>
              <a:spcBef>
                <a:spcPts val="533"/>
              </a:spcBef>
              <a:defRPr sz="1867"/>
            </a:lvl4pPr>
            <a:lvl5pPr>
              <a:spcBef>
                <a:spcPts val="533"/>
              </a:spcBef>
              <a:defRPr sz="1867"/>
            </a:lvl5pPr>
            <a:lvl6pPr>
              <a:defRPr sz="2133"/>
            </a:lvl6pPr>
            <a:lvl7pPr>
              <a:defRPr sz="2133"/>
            </a:lvl7pPr>
            <a:lvl8pPr>
              <a:defRPr sz="2133"/>
            </a:lvl8pPr>
            <a:lvl9pPr>
              <a:defRPr sz="2133"/>
            </a:lvl9pPr>
          </a:lstStyle>
          <a:p>
            <a:pPr lvl="0"/>
            <a:r>
              <a:rPr lang="en-US"/>
              <a:t>Click to add content</a:t>
            </a:r>
          </a:p>
          <a:p>
            <a:pPr lvl="1"/>
            <a:r>
              <a:rPr lang="en-US"/>
              <a:t>Second level</a:t>
            </a:r>
          </a:p>
        </p:txBody>
      </p:sp>
      <p:sp>
        <p:nvSpPr>
          <p:cNvPr id="5" name="Text Placeholder 4"/>
          <p:cNvSpPr>
            <a:spLocks noGrp="1"/>
          </p:cNvSpPr>
          <p:nvPr>
            <p:ph type="body" sz="quarter" idx="3" hasCustomPrompt="1"/>
          </p:nvPr>
        </p:nvSpPr>
        <p:spPr>
          <a:xfrm>
            <a:off x="6233161" y="1476502"/>
            <a:ext cx="5120640" cy="563131"/>
          </a:xfrm>
        </p:spPr>
        <p:txBody>
          <a:bodyPr anchor="b">
            <a:noAutofit/>
          </a:bodyPr>
          <a:lstStyle>
            <a:lvl1pPr marL="0" indent="0">
              <a:buNone/>
              <a:defRPr sz="28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add content</a:t>
            </a:r>
          </a:p>
        </p:txBody>
      </p:sp>
      <p:sp>
        <p:nvSpPr>
          <p:cNvPr id="6" name="Content Placeholder 5"/>
          <p:cNvSpPr>
            <a:spLocks noGrp="1"/>
          </p:cNvSpPr>
          <p:nvPr>
            <p:ph sz="quarter" idx="4" hasCustomPrompt="1"/>
          </p:nvPr>
        </p:nvSpPr>
        <p:spPr>
          <a:xfrm>
            <a:off x="6233161" y="2236611"/>
            <a:ext cx="5120640" cy="3240553"/>
          </a:xfrm>
        </p:spPr>
        <p:txBody>
          <a:bodyPr>
            <a:normAutofit/>
          </a:bodyPr>
          <a:lstStyle>
            <a:lvl1pPr>
              <a:spcBef>
                <a:spcPts val="600"/>
              </a:spcBef>
              <a:defRPr sz="2800"/>
            </a:lvl1pPr>
            <a:lvl2pPr>
              <a:spcBef>
                <a:spcPts val="0"/>
              </a:spcBef>
              <a:defRPr sz="2400"/>
            </a:lvl2pPr>
            <a:lvl3pPr>
              <a:spcBef>
                <a:spcPts val="533"/>
              </a:spcBef>
              <a:defRPr sz="2000"/>
            </a:lvl3pPr>
            <a:lvl4pPr>
              <a:spcBef>
                <a:spcPts val="533"/>
              </a:spcBef>
              <a:defRPr sz="1867"/>
            </a:lvl4pPr>
            <a:lvl5pPr>
              <a:spcBef>
                <a:spcPts val="533"/>
              </a:spcBef>
              <a:defRPr sz="1867"/>
            </a:lvl5pPr>
            <a:lvl6pPr>
              <a:defRPr sz="2133"/>
            </a:lvl6pPr>
            <a:lvl7pPr>
              <a:defRPr sz="2133"/>
            </a:lvl7pPr>
            <a:lvl8pPr>
              <a:defRPr sz="2133"/>
            </a:lvl8pPr>
            <a:lvl9pPr>
              <a:defRPr sz="2133"/>
            </a:lvl9pPr>
          </a:lstStyle>
          <a:p>
            <a:pPr lvl="0"/>
            <a:r>
              <a:rPr lang="en-US"/>
              <a:t>Click to add content</a:t>
            </a:r>
          </a:p>
          <a:p>
            <a:pPr lvl="1"/>
            <a:r>
              <a:rPr lang="en-US"/>
              <a:t>Second level</a:t>
            </a:r>
          </a:p>
        </p:txBody>
      </p:sp>
    </p:spTree>
    <p:extLst>
      <p:ext uri="{BB962C8B-B14F-4D97-AF65-F5344CB8AC3E}">
        <p14:creationId xmlns:p14="http://schemas.microsoft.com/office/powerpoint/2010/main" val="10037167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914400"/>
          </a:xfrm>
        </p:spPr>
        <p:txBody>
          <a:bodyPr/>
          <a:lstStyle/>
          <a:p>
            <a:r>
              <a:rPr lang="en-US"/>
              <a:t>Click to edit Master title style</a:t>
            </a:r>
          </a:p>
        </p:txBody>
      </p:sp>
      <p:sp>
        <p:nvSpPr>
          <p:cNvPr id="3" name="Content Placeholder 2"/>
          <p:cNvSpPr>
            <a:spLocks noGrp="1"/>
          </p:cNvSpPr>
          <p:nvPr>
            <p:ph idx="1" hasCustomPrompt="1"/>
          </p:nvPr>
        </p:nvSpPr>
        <p:spPr>
          <a:xfrm>
            <a:off x="838200" y="1472339"/>
            <a:ext cx="10515600" cy="4023360"/>
          </a:xfrm>
        </p:spPr>
        <p:txBody>
          <a:bodyPr/>
          <a:lstStyle>
            <a:lvl1pPr>
              <a:spcBef>
                <a:spcPts val="1200"/>
              </a:spcBef>
              <a:defRPr baseline="0"/>
            </a:lvl1pPr>
            <a:lvl2pPr>
              <a:spcBef>
                <a:spcPts val="700"/>
              </a:spcBef>
              <a:defRPr/>
            </a:lvl2pPr>
            <a:lvl3pPr>
              <a:spcBef>
                <a:spcPts val="500"/>
              </a:spcBef>
              <a:defRPr sz="2400"/>
            </a:lvl3pPr>
            <a:lvl4pPr>
              <a:spcBef>
                <a:spcPts val="533"/>
              </a:spcBef>
              <a:defRPr/>
            </a:lvl4pPr>
            <a:lvl5pPr>
              <a:spcBef>
                <a:spcPts val="533"/>
              </a:spcBef>
              <a:defRPr/>
            </a:lvl5pPr>
          </a:lstStyle>
          <a:p>
            <a:pPr lvl="0"/>
            <a:r>
              <a:rPr lang="en-US"/>
              <a:t>Click to add content</a:t>
            </a:r>
          </a:p>
          <a:p>
            <a:pPr lvl="1"/>
            <a:r>
              <a:rPr lang="en-US"/>
              <a:t>Second level</a:t>
            </a:r>
          </a:p>
          <a:p>
            <a:pPr lvl="2"/>
            <a:r>
              <a:rPr lang="en-US"/>
              <a:t>Third level</a:t>
            </a:r>
          </a:p>
        </p:txBody>
      </p:sp>
    </p:spTree>
    <p:extLst>
      <p:ext uri="{BB962C8B-B14F-4D97-AF65-F5344CB8AC3E}">
        <p14:creationId xmlns:p14="http://schemas.microsoft.com/office/powerpoint/2010/main" val="21598972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5092D70A-E324-EB41-8F3B-1593280549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44466C2-BE2D-B14A-912F-0EC729CD157D}"/>
              </a:ext>
            </a:extLst>
          </p:cNvPr>
          <p:cNvSpPr>
            <a:spLocks noGrp="1"/>
          </p:cNvSpPr>
          <p:nvPr>
            <p:ph type="ctrTitle"/>
          </p:nvPr>
        </p:nvSpPr>
        <p:spPr>
          <a:xfrm>
            <a:off x="1524000" y="2337929"/>
            <a:ext cx="9144000" cy="1066827"/>
          </a:xfrm>
        </p:spPr>
        <p:txBody>
          <a:bodyPr anchor="b">
            <a:normAutofit/>
          </a:bodyPr>
          <a:lstStyle>
            <a:lvl1pPr algn="ctr">
              <a:defRPr sz="3600">
                <a:solidFill>
                  <a:srgbClr val="004D6E"/>
                </a:solidFill>
              </a:defRPr>
            </a:lvl1pPr>
          </a:lstStyle>
          <a:p>
            <a:r>
              <a:rPr lang="en-US"/>
              <a:t>Click to edit Master title style</a:t>
            </a:r>
          </a:p>
        </p:txBody>
      </p:sp>
      <p:sp>
        <p:nvSpPr>
          <p:cNvPr id="12" name="Subtitle 2"/>
          <p:cNvSpPr>
            <a:spLocks noGrp="1"/>
          </p:cNvSpPr>
          <p:nvPr>
            <p:ph type="subTitle" idx="1"/>
          </p:nvPr>
        </p:nvSpPr>
        <p:spPr>
          <a:xfrm>
            <a:off x="2440983" y="3487442"/>
            <a:ext cx="7315199" cy="852083"/>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19966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8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5F6C2E-97F7-6C4E-B5E4-583E199A62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11A37-BFB3-DD42-8E13-4EBE1EB34DBD}"/>
              </a:ext>
            </a:extLst>
          </p:cNvPr>
          <p:cNvSpPr>
            <a:spLocks noGrp="1"/>
          </p:cNvSpPr>
          <p:nvPr>
            <p:ph type="title"/>
          </p:nvPr>
        </p:nvSpPr>
        <p:spPr>
          <a:xfrm>
            <a:off x="841248" y="365760"/>
            <a:ext cx="4846320" cy="914400"/>
          </a:xfrm>
        </p:spPr>
        <p:txBody>
          <a:bodyPr anchor="ctr">
            <a:normAutofit/>
          </a:bodyPr>
          <a:lstStyle>
            <a:lvl1pPr algn="l">
              <a:defRPr sz="3600"/>
            </a:lvl1pPr>
          </a:lstStyle>
          <a:p>
            <a:r>
              <a:rPr lang="en-US"/>
              <a:t>Click to edit Master title style</a:t>
            </a:r>
          </a:p>
        </p:txBody>
      </p:sp>
      <p:sp>
        <p:nvSpPr>
          <p:cNvPr id="8"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841248" y="1472184"/>
            <a:ext cx="484632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30150272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3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29"/>
            <a:ext cx="12191998" cy="6857142"/>
          </a:xfrm>
          <a:prstGeom prst="rect">
            <a:avLst/>
          </a:prstGeom>
        </p:spPr>
      </p:pic>
      <p:sp>
        <p:nvSpPr>
          <p:cNvPr id="5" name="Title 1">
            <a:extLst>
              <a:ext uri="{FF2B5EF4-FFF2-40B4-BE49-F238E27FC236}">
                <a16:creationId xmlns:a16="http://schemas.microsoft.com/office/drawing/2014/main" id="{49411A37-BFB3-DD42-8E13-4EBE1EB34DBD}"/>
              </a:ext>
            </a:extLst>
          </p:cNvPr>
          <p:cNvSpPr>
            <a:spLocks noGrp="1"/>
          </p:cNvSpPr>
          <p:nvPr>
            <p:ph type="title"/>
          </p:nvPr>
        </p:nvSpPr>
        <p:spPr>
          <a:xfrm>
            <a:off x="5501638" y="365124"/>
            <a:ext cx="5852160" cy="914400"/>
          </a:xfrm>
        </p:spPr>
        <p:txBody>
          <a:bodyPr anchor="ctr">
            <a:normAutofit/>
          </a:bodyPr>
          <a:lstStyle>
            <a:lvl1pPr algn="l">
              <a:defRPr sz="3600"/>
            </a:lvl1pPr>
          </a:lstStyle>
          <a:p>
            <a:r>
              <a:rPr lang="en-US"/>
              <a:t>Click to edit Master title style</a:t>
            </a:r>
          </a:p>
        </p:txBody>
      </p:sp>
      <p:sp>
        <p:nvSpPr>
          <p:cNvPr id="6"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5501638" y="1472184"/>
            <a:ext cx="585216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42389350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4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5F6C2E-97F7-6C4E-B5E4-583E199A6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29"/>
            <a:ext cx="12191998" cy="6857142"/>
          </a:xfrm>
          <a:prstGeom prst="rect">
            <a:avLst/>
          </a:prstGeom>
        </p:spPr>
      </p:pic>
      <p:sp>
        <p:nvSpPr>
          <p:cNvPr id="5" name="Title 1">
            <a:extLst>
              <a:ext uri="{FF2B5EF4-FFF2-40B4-BE49-F238E27FC236}">
                <a16:creationId xmlns:a16="http://schemas.microsoft.com/office/drawing/2014/main" id="{49411A37-BFB3-DD42-8E13-4EBE1EB34DBD}"/>
              </a:ext>
            </a:extLst>
          </p:cNvPr>
          <p:cNvSpPr>
            <a:spLocks noGrp="1"/>
          </p:cNvSpPr>
          <p:nvPr>
            <p:ph type="title"/>
          </p:nvPr>
        </p:nvSpPr>
        <p:spPr>
          <a:xfrm>
            <a:off x="841248" y="365760"/>
            <a:ext cx="5760720" cy="914400"/>
          </a:xfrm>
        </p:spPr>
        <p:txBody>
          <a:bodyPr anchor="ctr">
            <a:normAutofit/>
          </a:bodyPr>
          <a:lstStyle>
            <a:lvl1pPr algn="l">
              <a:defRPr sz="3600"/>
            </a:lvl1pPr>
          </a:lstStyle>
          <a:p>
            <a:r>
              <a:rPr lang="en-US"/>
              <a:t>Click to edit Master title style</a:t>
            </a:r>
          </a:p>
        </p:txBody>
      </p:sp>
      <p:sp>
        <p:nvSpPr>
          <p:cNvPr id="6" name="Subtitle 2">
            <a:extLst>
              <a:ext uri="{FF2B5EF4-FFF2-40B4-BE49-F238E27FC236}">
                <a16:creationId xmlns:a16="http://schemas.microsoft.com/office/drawing/2014/main" id="{A088991F-3363-1649-A92D-C787CEEB6BF8}"/>
              </a:ext>
            </a:extLst>
          </p:cNvPr>
          <p:cNvSpPr>
            <a:spLocks noGrp="1"/>
          </p:cNvSpPr>
          <p:nvPr>
            <p:ph type="subTitle" idx="10" hasCustomPrompt="1"/>
          </p:nvPr>
        </p:nvSpPr>
        <p:spPr>
          <a:xfrm>
            <a:off x="841248" y="1472184"/>
            <a:ext cx="5760720" cy="4023360"/>
          </a:xfrm>
        </p:spPr>
        <p:txBody>
          <a:bodyPr>
            <a:normAutofit/>
          </a:bodyPr>
          <a:lstStyle>
            <a:lvl1pPr marL="0" indent="0" algn="l">
              <a:buNone/>
              <a:defRPr/>
            </a:lvl1pPr>
          </a:lstStyle>
          <a:p>
            <a:r>
              <a:rPr lang="en-US">
                <a:latin typeface="Tahoma" panose="020B0604030504040204" pitchFamily="34" charset="0"/>
                <a:ea typeface="Tahoma" panose="020B0604030504040204" pitchFamily="34" charset="0"/>
                <a:cs typeface="Tahoma" panose="020B0604030504040204" pitchFamily="34" charset="0"/>
              </a:rPr>
              <a:t>Click to add content</a:t>
            </a:r>
          </a:p>
        </p:txBody>
      </p:sp>
    </p:spTree>
    <p:extLst>
      <p:ext uri="{BB962C8B-B14F-4D97-AF65-F5344CB8AC3E}">
        <p14:creationId xmlns:p14="http://schemas.microsoft.com/office/powerpoint/2010/main" val="239696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3E751E-B12A-4DB2-94C5-09B34BB2E7B2}"/>
              </a:ext>
            </a:extLst>
          </p:cNvPr>
          <p:cNvSpPr>
            <a:spLocks noGrp="1"/>
          </p:cNvSpPr>
          <p:nvPr>
            <p:ph type="dt" sz="half" idx="10"/>
          </p:nvPr>
        </p:nvSpPr>
        <p:spPr/>
        <p:txBody>
          <a:bodyPr/>
          <a:lstStyle/>
          <a:p>
            <a:fld id="{500130DC-1F52-432C-978F-0713B3EEE3E7}" type="datetimeFigureOut">
              <a:rPr lang="en-US" smtClean="0"/>
              <a:t>9/29/2023</a:t>
            </a:fld>
            <a:endParaRPr lang="en-US" dirty="0"/>
          </a:p>
        </p:txBody>
      </p:sp>
      <p:sp>
        <p:nvSpPr>
          <p:cNvPr id="3" name="Footer Placeholder 2">
            <a:extLst>
              <a:ext uri="{FF2B5EF4-FFF2-40B4-BE49-F238E27FC236}">
                <a16:creationId xmlns:a16="http://schemas.microsoft.com/office/drawing/2014/main" id="{86868842-C7A1-4B5E-AD34-C0B5D2C710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057A76-ACD7-4D95-A495-251DB8A9DBC3}"/>
              </a:ext>
            </a:extLst>
          </p:cNvPr>
          <p:cNvSpPr>
            <a:spLocks noGrp="1"/>
          </p:cNvSpPr>
          <p:nvPr>
            <p:ph type="sldNum" sz="quarter" idx="12"/>
          </p:nvPr>
        </p:nvSpPr>
        <p:spPr/>
        <p:txBody>
          <a:bodyPr/>
          <a:lstStyle/>
          <a:p>
            <a:fld id="{0A60FAA5-C2D0-4F74-BA5C-E6A8BED617AF}" type="slidenum">
              <a:rPr lang="en-US" smtClean="0"/>
              <a:t>‹#›</a:t>
            </a:fld>
            <a:endParaRPr lang="en-US" dirty="0"/>
          </a:p>
        </p:txBody>
      </p:sp>
    </p:spTree>
    <p:extLst>
      <p:ext uri="{BB962C8B-B14F-4D97-AF65-F5344CB8AC3E}">
        <p14:creationId xmlns:p14="http://schemas.microsoft.com/office/powerpoint/2010/main" val="19589384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Text Placeholder 2"/>
          <p:cNvSpPr>
            <a:spLocks noGrp="1"/>
          </p:cNvSpPr>
          <p:nvPr>
            <p:ph type="body" idx="1"/>
          </p:nvPr>
        </p:nvSpPr>
        <p:spPr>
          <a:xfrm>
            <a:off x="838200" y="1459345"/>
            <a:ext cx="10515600" cy="40455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297259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8559-6AFF-4425-841D-FBEFC81CB6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2845E4-99D6-4C8A-8467-90E4C8E1C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F45D59-F70C-41F4-B9E5-8642072F4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0BE61-270E-4C0B-8313-237C4C879BE5}"/>
              </a:ext>
            </a:extLst>
          </p:cNvPr>
          <p:cNvSpPr>
            <a:spLocks noGrp="1"/>
          </p:cNvSpPr>
          <p:nvPr>
            <p:ph type="dt" sz="half" idx="10"/>
          </p:nvPr>
        </p:nvSpPr>
        <p:spPr/>
        <p:txBody>
          <a:bodyPr/>
          <a:lstStyle/>
          <a:p>
            <a:fld id="{500130DC-1F52-432C-978F-0713B3EEE3E7}" type="datetimeFigureOut">
              <a:rPr lang="en-US" smtClean="0"/>
              <a:t>9/29/2023</a:t>
            </a:fld>
            <a:endParaRPr lang="en-US" dirty="0"/>
          </a:p>
        </p:txBody>
      </p:sp>
      <p:sp>
        <p:nvSpPr>
          <p:cNvPr id="6" name="Footer Placeholder 5">
            <a:extLst>
              <a:ext uri="{FF2B5EF4-FFF2-40B4-BE49-F238E27FC236}">
                <a16:creationId xmlns:a16="http://schemas.microsoft.com/office/drawing/2014/main" id="{E21D6B76-8209-490A-A683-C9548374FD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24A593-B85B-4902-9626-CAE7136E8744}"/>
              </a:ext>
            </a:extLst>
          </p:cNvPr>
          <p:cNvSpPr>
            <a:spLocks noGrp="1"/>
          </p:cNvSpPr>
          <p:nvPr>
            <p:ph type="sldNum" sz="quarter" idx="12"/>
          </p:nvPr>
        </p:nvSpPr>
        <p:spPr/>
        <p:txBody>
          <a:bodyPr/>
          <a:lstStyle/>
          <a:p>
            <a:fld id="{0A60FAA5-C2D0-4F74-BA5C-E6A8BED617AF}" type="slidenum">
              <a:rPr lang="en-US" smtClean="0"/>
              <a:t>‹#›</a:t>
            </a:fld>
            <a:endParaRPr lang="en-US" dirty="0"/>
          </a:p>
        </p:txBody>
      </p:sp>
    </p:spTree>
    <p:extLst>
      <p:ext uri="{BB962C8B-B14F-4D97-AF65-F5344CB8AC3E}">
        <p14:creationId xmlns:p14="http://schemas.microsoft.com/office/powerpoint/2010/main" val="117774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FFB5-96AB-4370-9511-270A3462B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282118-3370-45A5-B300-021B833696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21D715-91FA-4ACE-88AC-26D8ADBD9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8683F-C308-45C0-984C-B623792653EC}"/>
              </a:ext>
            </a:extLst>
          </p:cNvPr>
          <p:cNvSpPr>
            <a:spLocks noGrp="1"/>
          </p:cNvSpPr>
          <p:nvPr>
            <p:ph type="dt" sz="half" idx="10"/>
          </p:nvPr>
        </p:nvSpPr>
        <p:spPr/>
        <p:txBody>
          <a:bodyPr/>
          <a:lstStyle/>
          <a:p>
            <a:fld id="{500130DC-1F52-432C-978F-0713B3EEE3E7}" type="datetimeFigureOut">
              <a:rPr lang="en-US" smtClean="0"/>
              <a:t>9/29/2023</a:t>
            </a:fld>
            <a:endParaRPr lang="en-US" dirty="0"/>
          </a:p>
        </p:txBody>
      </p:sp>
      <p:sp>
        <p:nvSpPr>
          <p:cNvPr id="6" name="Footer Placeholder 5">
            <a:extLst>
              <a:ext uri="{FF2B5EF4-FFF2-40B4-BE49-F238E27FC236}">
                <a16:creationId xmlns:a16="http://schemas.microsoft.com/office/drawing/2014/main" id="{E24D88C6-5422-4671-8C0F-BF0BF0955F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24A0C5-3AC6-44CF-9D78-10BA042CD60E}"/>
              </a:ext>
            </a:extLst>
          </p:cNvPr>
          <p:cNvSpPr>
            <a:spLocks noGrp="1"/>
          </p:cNvSpPr>
          <p:nvPr>
            <p:ph type="sldNum" sz="quarter" idx="12"/>
          </p:nvPr>
        </p:nvSpPr>
        <p:spPr/>
        <p:txBody>
          <a:bodyPr/>
          <a:lstStyle/>
          <a:p>
            <a:fld id="{0A60FAA5-C2D0-4F74-BA5C-E6A8BED617AF}" type="slidenum">
              <a:rPr lang="en-US" smtClean="0"/>
              <a:t>‹#›</a:t>
            </a:fld>
            <a:endParaRPr lang="en-US" dirty="0"/>
          </a:p>
        </p:txBody>
      </p:sp>
    </p:spTree>
    <p:extLst>
      <p:ext uri="{BB962C8B-B14F-4D97-AF65-F5344CB8AC3E}">
        <p14:creationId xmlns:p14="http://schemas.microsoft.com/office/powerpoint/2010/main" val="232109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image" Target="../media/image2.jpeg"/><Relationship Id="rId20" Type="http://schemas.openxmlformats.org/officeDocument/2006/relationships/slideLayout" Target="../slideLayouts/slideLayout32.xml"/><Relationship Id="rId41"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2.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3.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C11DC-1CFD-43BC-9C39-5E97A6F8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236430-916A-4521-96FC-1F380C6D89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A47D9-7648-46CA-8245-C77EED0F97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130DC-1F52-432C-978F-0713B3EEE3E7}" type="datetimeFigureOut">
              <a:rPr lang="en-US" smtClean="0"/>
              <a:t>9/29/2023</a:t>
            </a:fld>
            <a:endParaRPr lang="en-US" dirty="0"/>
          </a:p>
        </p:txBody>
      </p:sp>
      <p:sp>
        <p:nvSpPr>
          <p:cNvPr id="5" name="Footer Placeholder 4">
            <a:extLst>
              <a:ext uri="{FF2B5EF4-FFF2-40B4-BE49-F238E27FC236}">
                <a16:creationId xmlns:a16="http://schemas.microsoft.com/office/drawing/2014/main" id="{4C9F19F2-85E8-4A41-B397-815FEF621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B8FEA0D-10B2-4DE9-9305-69BCCA74A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0FAA5-C2D0-4F74-BA5C-E6A8BED617AF}" type="slidenum">
              <a:rPr lang="en-US" smtClean="0"/>
              <a:t>‹#›</a:t>
            </a:fld>
            <a:endParaRPr lang="en-US" dirty="0"/>
          </a:p>
        </p:txBody>
      </p:sp>
    </p:spTree>
    <p:extLst>
      <p:ext uri="{BB962C8B-B14F-4D97-AF65-F5344CB8AC3E}">
        <p14:creationId xmlns:p14="http://schemas.microsoft.com/office/powerpoint/2010/main" val="1154635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6000">
              <a:schemeClr val="accent1">
                <a:lumMod val="5000"/>
                <a:lumOff val="95000"/>
              </a:schemeClr>
            </a:gs>
            <a:gs pos="48000">
              <a:schemeClr val="accent1">
                <a:lumMod val="45000"/>
                <a:lumOff val="55000"/>
              </a:schemeClr>
            </a:gs>
            <a:gs pos="59000">
              <a:schemeClr val="accent1">
                <a:lumMod val="45000"/>
                <a:lumOff val="55000"/>
              </a:schemeClr>
            </a:gs>
            <a:gs pos="59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91D9EE-C28A-7443-950A-DBFC589388AE}"/>
              </a:ext>
            </a:extLst>
          </p:cNvPr>
          <p:cNvPicPr>
            <a:picLocks noChangeAspect="1"/>
          </p:cNvPicPr>
          <p:nvPr userDrawn="1"/>
        </p:nvPicPr>
        <p:blipFill>
          <a:blip r:embed="rId4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570834D-6F3A-7540-A3B7-D7F2AC35AC2E}"/>
              </a:ext>
            </a:extLst>
          </p:cNvPr>
          <p:cNvSpPr>
            <a:spLocks noGrp="1"/>
          </p:cNvSpPr>
          <p:nvPr>
            <p:ph type="title"/>
          </p:nvPr>
        </p:nvSpPr>
        <p:spPr>
          <a:xfrm>
            <a:off x="838200" y="365124"/>
            <a:ext cx="10515600" cy="91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800F71-DBB5-1C4D-A53C-94F6A94651E3}"/>
              </a:ext>
            </a:extLst>
          </p:cNvPr>
          <p:cNvSpPr>
            <a:spLocks noGrp="1"/>
          </p:cNvSpPr>
          <p:nvPr>
            <p:ph type="body" idx="1"/>
          </p:nvPr>
        </p:nvSpPr>
        <p:spPr>
          <a:xfrm>
            <a:off x="838200" y="1477818"/>
            <a:ext cx="10515600" cy="40270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326676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20" r:id="rId44"/>
  </p:sldLayoutIdLst>
  <p:hf sldNum="0" hdr="0" ftr="0" dt="0"/>
  <p:txStyles>
    <p:titleStyle>
      <a:lvl1pPr algn="l" defTabSz="914377" rtl="0" eaLnBrk="1" latinLnBrk="0" hangingPunct="1">
        <a:lnSpc>
          <a:spcPct val="90000"/>
        </a:lnSpc>
        <a:spcBef>
          <a:spcPct val="0"/>
        </a:spcBef>
        <a:buNone/>
        <a:defRPr sz="3600" kern="1200">
          <a:solidFill>
            <a:srgbClr val="004D6E"/>
          </a:solidFill>
          <a:latin typeface="Tahoma" panose="020B0604030504040204" pitchFamily="34" charset="0"/>
          <a:ea typeface="Tahoma" panose="020B0604030504040204" pitchFamily="34" charset="0"/>
          <a:cs typeface="Tahoma" panose="020B0604030504040204" pitchFamily="34" charset="0"/>
        </a:defRPr>
      </a:lvl1pPr>
    </p:titleStyle>
    <p:bodyStyle>
      <a:lvl1pPr marL="228594" indent="-228594" algn="l" defTabSz="914377" rtl="0" eaLnBrk="1" latinLnBrk="0" hangingPunct="1">
        <a:lnSpc>
          <a:spcPct val="100000"/>
        </a:lnSpc>
        <a:spcBef>
          <a:spcPts val="12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783" indent="-228594" algn="l" defTabSz="914377" rtl="0" eaLnBrk="1" latinLnBrk="0" hangingPunct="1">
        <a:lnSpc>
          <a:spcPct val="100000"/>
        </a:lnSpc>
        <a:spcBef>
          <a:spcPts val="6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2971" indent="-228594" algn="l" defTabSz="914377" rtl="0" eaLnBrk="1" latinLnBrk="0" hangingPunct="1">
        <a:lnSpc>
          <a:spcPct val="100000"/>
        </a:lnSpc>
        <a:spcBef>
          <a:spcPts val="3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91D9EE-C28A-7443-950A-DBFC589388AE}"/>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570834D-6F3A-7540-A3B7-D7F2AC35AC2E}"/>
              </a:ext>
            </a:extLst>
          </p:cNvPr>
          <p:cNvSpPr>
            <a:spLocks noGrp="1"/>
          </p:cNvSpPr>
          <p:nvPr>
            <p:ph type="title"/>
          </p:nvPr>
        </p:nvSpPr>
        <p:spPr>
          <a:xfrm>
            <a:off x="838200" y="365124"/>
            <a:ext cx="10515600" cy="91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800F71-DBB5-1C4D-A53C-94F6A94651E3}"/>
              </a:ext>
            </a:extLst>
          </p:cNvPr>
          <p:cNvSpPr>
            <a:spLocks noGrp="1"/>
          </p:cNvSpPr>
          <p:nvPr>
            <p:ph type="body" idx="1"/>
          </p:nvPr>
        </p:nvSpPr>
        <p:spPr>
          <a:xfrm>
            <a:off x="838200" y="1477818"/>
            <a:ext cx="10515600" cy="40270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7626254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sldNum="0" hdr="0" ftr="0" dt="0"/>
  <p:txStyles>
    <p:titleStyle>
      <a:lvl1pPr algn="l" defTabSz="914377" rtl="0" eaLnBrk="1" latinLnBrk="0" hangingPunct="1">
        <a:lnSpc>
          <a:spcPct val="90000"/>
        </a:lnSpc>
        <a:spcBef>
          <a:spcPct val="0"/>
        </a:spcBef>
        <a:buNone/>
        <a:defRPr sz="3600" kern="1200">
          <a:solidFill>
            <a:srgbClr val="004D6E"/>
          </a:solidFill>
          <a:latin typeface="Tahoma" panose="020B0604030504040204" pitchFamily="34" charset="0"/>
          <a:ea typeface="Tahoma" panose="020B0604030504040204" pitchFamily="34" charset="0"/>
          <a:cs typeface="Tahoma" panose="020B0604030504040204" pitchFamily="34" charset="0"/>
        </a:defRPr>
      </a:lvl1pPr>
    </p:titleStyle>
    <p:bodyStyle>
      <a:lvl1pPr marL="228594" indent="-228594" algn="l" defTabSz="914377" rtl="0" eaLnBrk="1" latinLnBrk="0" hangingPunct="1">
        <a:lnSpc>
          <a:spcPct val="100000"/>
        </a:lnSpc>
        <a:spcBef>
          <a:spcPts val="12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783" indent="-228594" algn="l" defTabSz="914377" rtl="0" eaLnBrk="1" latinLnBrk="0" hangingPunct="1">
        <a:lnSpc>
          <a:spcPct val="100000"/>
        </a:lnSpc>
        <a:spcBef>
          <a:spcPts val="6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2971" indent="-228594" algn="l" defTabSz="914377" rtl="0" eaLnBrk="1" latinLnBrk="0" hangingPunct="1">
        <a:lnSpc>
          <a:spcPct val="100000"/>
        </a:lnSpc>
        <a:spcBef>
          <a:spcPts val="3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0.svg"/><Relationship Id="rId11" Type="http://schemas.openxmlformats.org/officeDocument/2006/relationships/image" Target="../media/image45.sv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8011" y="2785844"/>
            <a:ext cx="9144000" cy="1066827"/>
          </a:xfrm>
        </p:spPr>
        <p:txBody>
          <a:bodyPr>
            <a:normAutofit/>
          </a:bodyPr>
          <a:lstStyle/>
          <a:p>
            <a:r>
              <a:rPr lang="en-US" sz="4000" dirty="0">
                <a:solidFill>
                  <a:srgbClr val="003B5C"/>
                </a:solidFill>
                <a:latin typeface="Tahoma" panose="020B0604030504040204" pitchFamily="34" charset="0"/>
                <a:ea typeface="Tahoma" panose="020B0604030504040204" pitchFamily="34" charset="0"/>
                <a:cs typeface="Tahoma" panose="020B0604030504040204" pitchFamily="34" charset="0"/>
              </a:rPr>
              <a:t>On the Way Home</a:t>
            </a:r>
          </a:p>
        </p:txBody>
      </p:sp>
      <p:sp>
        <p:nvSpPr>
          <p:cNvPr id="5" name="TextBox 4">
            <a:extLst>
              <a:ext uri="{FF2B5EF4-FFF2-40B4-BE49-F238E27FC236}">
                <a16:creationId xmlns:a16="http://schemas.microsoft.com/office/drawing/2014/main" id="{B549D0BE-E733-4763-895C-1C6F6766DC09}"/>
              </a:ext>
            </a:extLst>
          </p:cNvPr>
          <p:cNvSpPr txBox="1"/>
          <p:nvPr/>
        </p:nvSpPr>
        <p:spPr>
          <a:xfrm>
            <a:off x="8249274" y="3136612"/>
            <a:ext cx="434487" cy="707886"/>
          </a:xfrm>
          <a:prstGeom prst="rect">
            <a:avLst/>
          </a:prstGeom>
          <a:noFill/>
        </p:spPr>
        <p:txBody>
          <a:bodyPr wrap="square" rtlCol="0">
            <a:spAutoFit/>
          </a:bodyPr>
          <a:lstStyle/>
          <a:p>
            <a:r>
              <a:rPr lang="en-US" sz="4000" b="1" dirty="0">
                <a:solidFill>
                  <a:srgbClr val="003B5C"/>
                </a:solidFill>
              </a:rPr>
              <a:t>®</a:t>
            </a:r>
          </a:p>
        </p:txBody>
      </p:sp>
    </p:spTree>
    <p:extLst>
      <p:ext uri="{BB962C8B-B14F-4D97-AF65-F5344CB8AC3E}">
        <p14:creationId xmlns:p14="http://schemas.microsoft.com/office/powerpoint/2010/main" val="4242402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73" y="204061"/>
            <a:ext cx="10515600" cy="914400"/>
          </a:xfrm>
        </p:spPr>
        <p:txBody>
          <a:bodyPr>
            <a:normAutofit/>
          </a:bodyPr>
          <a:lstStyle/>
          <a:p>
            <a:r>
              <a:rPr lang="en-US" sz="3200" dirty="0"/>
              <a:t>Characteristics of Successful Participants</a:t>
            </a:r>
          </a:p>
        </p:txBody>
      </p:sp>
      <p:sp>
        <p:nvSpPr>
          <p:cNvPr id="3" name="Rounded Rectangle 2"/>
          <p:cNvSpPr/>
          <p:nvPr/>
        </p:nvSpPr>
        <p:spPr>
          <a:xfrm>
            <a:off x="4729421" y="1347536"/>
            <a:ext cx="6191283" cy="1034716"/>
          </a:xfrm>
          <a:prstGeom prst="roundRect">
            <a:avLst>
              <a:gd name="adj" fmla="val 50000"/>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30" normalizeH="0" baseline="0" noProof="0" dirty="0">
                <a:ln>
                  <a:noFill/>
                </a:ln>
                <a:solidFill>
                  <a:schemeClr val="bg1"/>
                </a:solidFill>
                <a:effectLst/>
                <a:uLnTx/>
                <a:uFillTx/>
                <a:latin typeface="Tahoma"/>
                <a:ea typeface="+mn-ea"/>
                <a:cs typeface="+mn-cs"/>
              </a:rPr>
              <a:t>FAMILY</a:t>
            </a:r>
          </a:p>
        </p:txBody>
      </p:sp>
      <p:sp>
        <p:nvSpPr>
          <p:cNvPr id="4" name="Rounded Rectangle 3"/>
          <p:cNvSpPr/>
          <p:nvPr/>
        </p:nvSpPr>
        <p:spPr>
          <a:xfrm>
            <a:off x="359945" y="1347536"/>
            <a:ext cx="5772183" cy="1034716"/>
          </a:xfrm>
          <a:prstGeom prst="roundRect">
            <a:avLst>
              <a:gd name="adj" fmla="val 50000"/>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30" normalizeH="0" baseline="0" noProof="0" dirty="0">
                <a:ln>
                  <a:noFill/>
                </a:ln>
                <a:solidFill>
                  <a:srgbClr val="FFFFFF"/>
                </a:solidFill>
                <a:effectLst/>
                <a:uLnTx/>
                <a:uFillTx/>
                <a:latin typeface="Tahoma"/>
                <a:ea typeface="+mn-ea"/>
                <a:cs typeface="+mn-cs"/>
              </a:rPr>
              <a:t>YOUTH  </a:t>
            </a:r>
          </a:p>
        </p:txBody>
      </p:sp>
      <p:sp>
        <p:nvSpPr>
          <p:cNvPr id="5" name="TextBox 4"/>
          <p:cNvSpPr txBox="1"/>
          <p:nvPr/>
        </p:nvSpPr>
        <p:spPr>
          <a:xfrm>
            <a:off x="793081" y="2538663"/>
            <a:ext cx="5433145" cy="2846933"/>
          </a:xfrm>
          <a:prstGeom prst="rect">
            <a:avLst/>
          </a:prstGeom>
          <a:noFill/>
        </p:spPr>
        <p:txBody>
          <a:bodyPr wrap="square" rtlCol="0">
            <a:spAutoFit/>
          </a:bodyPr>
          <a:lstStyle/>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Aware of progress &amp; potential barriers</a:t>
            </a: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Involved actively in goal setting</a:t>
            </a: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Participatory in all program activities</a:t>
            </a: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Open to rebuilding relationships</a:t>
            </a: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Vested in personal </a:t>
            </a:r>
            <a:r>
              <a:rPr lang="en-US" dirty="0">
                <a:solidFill>
                  <a:srgbClr val="003B5C"/>
                </a:solidFill>
                <a:latin typeface="Tahoma"/>
              </a:rPr>
              <a:t>&amp;</a:t>
            </a:r>
            <a:r>
              <a:rPr kumimoji="0" lang="en-US" sz="1800" b="0" i="0" u="none" strike="noStrike" kern="1200" cap="none" spc="0" normalizeH="0" baseline="0" noProof="0" dirty="0">
                <a:ln>
                  <a:noFill/>
                </a:ln>
                <a:solidFill>
                  <a:srgbClr val="003B5C"/>
                </a:solidFill>
                <a:effectLst/>
                <a:uLnTx/>
                <a:uFillTx/>
                <a:latin typeface="Tahoma"/>
                <a:ea typeface="+mn-ea"/>
                <a:cs typeface="+mn-cs"/>
              </a:rPr>
              <a:t> academic growth</a:t>
            </a: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Committed to school attendance</a:t>
            </a: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Interested in post-secondary education/career</a:t>
            </a: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Willing to ask for and utilize support</a:t>
            </a:r>
          </a:p>
        </p:txBody>
      </p:sp>
      <p:sp>
        <p:nvSpPr>
          <p:cNvPr id="6" name="TextBox 5"/>
          <p:cNvSpPr txBox="1"/>
          <p:nvPr/>
        </p:nvSpPr>
        <p:spPr>
          <a:xfrm>
            <a:off x="6193758" y="2538663"/>
            <a:ext cx="4726946" cy="3200876"/>
          </a:xfrm>
          <a:prstGeom prst="rect">
            <a:avLst/>
          </a:prstGeom>
          <a:noFill/>
        </p:spPr>
        <p:txBody>
          <a:bodyPr wrap="square" rtlCol="0">
            <a:spAutoFit/>
          </a:bodyPr>
          <a:lstStyle/>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Optimistic about potential</a:t>
            </a: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Knowledgeable of aftercare goals</a:t>
            </a: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Aware of responsibility</a:t>
            </a: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Forgiving of past wrongdoings</a:t>
            </a: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Willing to partner with others</a:t>
            </a: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Committed to learning</a:t>
            </a:r>
            <a:r>
              <a:rPr kumimoji="0" lang="en-US" sz="1800" b="0" i="0" u="none" strike="noStrike" kern="1200" cap="none" spc="0" normalizeH="0" noProof="0" dirty="0">
                <a:ln>
                  <a:noFill/>
                </a:ln>
                <a:solidFill>
                  <a:srgbClr val="003B5C"/>
                </a:solidFill>
                <a:effectLst/>
                <a:uLnTx/>
                <a:uFillTx/>
                <a:latin typeface="Tahoma"/>
                <a:ea typeface="+mn-ea"/>
                <a:cs typeface="+mn-cs"/>
              </a:rPr>
              <a:t> &amp; </a:t>
            </a:r>
            <a:r>
              <a:rPr kumimoji="0" lang="en-US" sz="1800" b="0" i="0" u="none" strike="noStrike" kern="1200" cap="none" spc="0" normalizeH="0" baseline="0" noProof="0" dirty="0">
                <a:ln>
                  <a:noFill/>
                </a:ln>
                <a:solidFill>
                  <a:srgbClr val="003B5C"/>
                </a:solidFill>
                <a:effectLst/>
                <a:uLnTx/>
                <a:uFillTx/>
                <a:latin typeface="Tahoma"/>
                <a:ea typeface="+mn-ea"/>
                <a:cs typeface="+mn-cs"/>
              </a:rPr>
              <a:t>improvement </a:t>
            </a: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Receptive to new perspectives</a:t>
            </a:r>
          </a:p>
          <a:p>
            <a:pPr marL="285750" marR="0" lvl="0" indent="-285750"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Supportive of child’s efforts</a:t>
            </a: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003B5C"/>
              </a:solidFill>
              <a:effectLst/>
              <a:uLnTx/>
              <a:uFillTx/>
              <a:latin typeface="Tahoma"/>
              <a:ea typeface="+mn-ea"/>
              <a:cs typeface="+mn-cs"/>
            </a:endParaRPr>
          </a:p>
        </p:txBody>
      </p:sp>
    </p:spTree>
    <p:extLst>
      <p:ext uri="{BB962C8B-B14F-4D97-AF65-F5344CB8AC3E}">
        <p14:creationId xmlns:p14="http://schemas.microsoft.com/office/powerpoint/2010/main" val="203521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1+#ppt_w/2"/>
                                          </p:val>
                                        </p:tav>
                                        <p:tav tm="100000">
                                          <p:val>
                                            <p:strVal val="#ppt_x"/>
                                          </p:val>
                                        </p:tav>
                                      </p:tavLst>
                                    </p:anim>
                                    <p:anim calcmode="lin" valueType="num">
                                      <p:cBhvr additive="base">
                                        <p:cTn id="13"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ppt_x</p:attrName>
                                        </p:attrNameLst>
                                      </p:cBhvr>
                                      <p:tavLst>
                                        <p:tav tm="0">
                                          <p:val>
                                            <p:strVal val="#ppt_x"/>
                                          </p:val>
                                        </p:tav>
                                        <p:tav tm="100000">
                                          <p:val>
                                            <p:strVal val="#ppt_x"/>
                                          </p:val>
                                        </p:tav>
                                      </p:tavLst>
                                    </p:anim>
                                    <p:anim calcmode="lin" valueType="num">
                                      <p:cBhvr>
                                        <p:cTn id="20"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ppt_x</p:attrName>
                                        </p:attrNameLst>
                                      </p:cBhvr>
                                      <p:tavLst>
                                        <p:tav tm="0">
                                          <p:val>
                                            <p:strVal val="#ppt_x"/>
                                          </p:val>
                                        </p:tav>
                                        <p:tav tm="100000">
                                          <p:val>
                                            <p:strVal val="#ppt_x"/>
                                          </p:val>
                                        </p:tav>
                                      </p:tavLst>
                                    </p:anim>
                                    <p:anim calcmode="lin" valueType="num">
                                      <p:cBhvr>
                                        <p:cTn id="27"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172">
            <a:extLst>
              <a:ext uri="{FF2B5EF4-FFF2-40B4-BE49-F238E27FC236}">
                <a16:creationId xmlns:a16="http://schemas.microsoft.com/office/drawing/2014/main" id="{E067AFD7-9DD4-449A-A4CB-13D78138608B}"/>
              </a:ext>
            </a:extLst>
          </p:cNvPr>
          <p:cNvSpPr/>
          <p:nvPr/>
        </p:nvSpPr>
        <p:spPr>
          <a:xfrm rot="10800000">
            <a:off x="6230437" y="3208741"/>
            <a:ext cx="627876" cy="645675"/>
          </a:xfrm>
          <a:custGeom>
            <a:avLst/>
            <a:gdLst>
              <a:gd name="connsiteX0" fmla="*/ 77177 w 627876"/>
              <a:gd name="connsiteY0" fmla="*/ 645674 h 645675"/>
              <a:gd name="connsiteX1" fmla="*/ 72735 w 627876"/>
              <a:gd name="connsiteY1" fmla="*/ 524689 h 645675"/>
              <a:gd name="connsiteX2" fmla="*/ 15487 w 627876"/>
              <a:gd name="connsiteY2" fmla="*/ 215572 h 645675"/>
              <a:gd name="connsiteX3" fmla="*/ 0 w 627876"/>
              <a:gd name="connsiteY3" fmla="*/ 170049 h 645675"/>
              <a:gd name="connsiteX4" fmla="*/ 523359 w 627876"/>
              <a:gd name="connsiteY4" fmla="*/ 0 h 645675"/>
              <a:gd name="connsiteX5" fmla="*/ 545069 w 627876"/>
              <a:gd name="connsiteY5" fmla="*/ 63814 h 645675"/>
              <a:gd name="connsiteX6" fmla="*/ 621705 w 627876"/>
              <a:gd name="connsiteY6" fmla="*/ 477613 h 645675"/>
              <a:gd name="connsiteX7" fmla="*/ 627876 w 627876"/>
              <a:gd name="connsiteY7" fmla="*/ 645675 h 645675"/>
              <a:gd name="connsiteX8" fmla="*/ 77177 w 627876"/>
              <a:gd name="connsiteY8" fmla="*/ 645674 h 6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6" h="645675">
                <a:moveTo>
                  <a:pt x="77177" y="645674"/>
                </a:moveTo>
                <a:lnTo>
                  <a:pt x="72735" y="524689"/>
                </a:lnTo>
                <a:cubicBezTo>
                  <a:pt x="63662" y="419433"/>
                  <a:pt x="44346" y="315936"/>
                  <a:pt x="15487" y="215572"/>
                </a:cubicBezTo>
                <a:lnTo>
                  <a:pt x="0" y="170049"/>
                </a:lnTo>
                <a:lnTo>
                  <a:pt x="523359" y="0"/>
                </a:lnTo>
                <a:lnTo>
                  <a:pt x="545069" y="63814"/>
                </a:lnTo>
                <a:cubicBezTo>
                  <a:pt x="583702" y="198166"/>
                  <a:pt x="609560" y="336713"/>
                  <a:pt x="621705" y="477613"/>
                </a:cubicBezTo>
                <a:lnTo>
                  <a:pt x="627876" y="645675"/>
                </a:lnTo>
                <a:lnTo>
                  <a:pt x="77177" y="645674"/>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2" name="Title 1"/>
          <p:cNvSpPr>
            <a:spLocks noGrp="1"/>
          </p:cNvSpPr>
          <p:nvPr>
            <p:ph type="title"/>
          </p:nvPr>
        </p:nvSpPr>
        <p:spPr>
          <a:xfrm>
            <a:off x="200800" y="114234"/>
            <a:ext cx="10515600" cy="914400"/>
          </a:xfrm>
        </p:spPr>
        <p:txBody>
          <a:bodyPr>
            <a:normAutofit/>
          </a:bodyPr>
          <a:lstStyle/>
          <a:p>
            <a:r>
              <a:rPr lang="en-US" sz="3200" dirty="0"/>
              <a:t>Supervisor Responsibilities</a:t>
            </a:r>
          </a:p>
        </p:txBody>
      </p:sp>
      <p:sp>
        <p:nvSpPr>
          <p:cNvPr id="7" name="TextBox 6"/>
          <p:cNvSpPr txBox="1"/>
          <p:nvPr/>
        </p:nvSpPr>
        <p:spPr>
          <a:xfrm>
            <a:off x="200800" y="1232266"/>
            <a:ext cx="5523719" cy="369332"/>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298B5"/>
                </a:solidFill>
                <a:effectLst/>
                <a:uLnTx/>
                <a:uFillTx/>
                <a:latin typeface="Tahoma"/>
                <a:ea typeface="+mn-ea"/>
                <a:cs typeface="+mn-cs"/>
              </a:rPr>
              <a:t>SUPPORTING &amp; REINFORCING CONSULTANTS</a:t>
            </a:r>
          </a:p>
        </p:txBody>
      </p:sp>
      <p:sp>
        <p:nvSpPr>
          <p:cNvPr id="127" name="TextBox 126"/>
          <p:cNvSpPr txBox="1"/>
          <p:nvPr/>
        </p:nvSpPr>
        <p:spPr>
          <a:xfrm>
            <a:off x="823578" y="1631679"/>
            <a:ext cx="4901021" cy="369332"/>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B5C"/>
                </a:solidFill>
                <a:effectLst/>
                <a:uLnTx/>
                <a:uFillTx/>
                <a:latin typeface="Tahoma"/>
                <a:ea typeface="+mn-ea"/>
                <a:cs typeface="+mn-cs"/>
              </a:rPr>
              <a:t>ENSURING SAFETY</a:t>
            </a:r>
          </a:p>
        </p:txBody>
      </p:sp>
      <p:sp>
        <p:nvSpPr>
          <p:cNvPr id="128" name="TextBox 127"/>
          <p:cNvSpPr txBox="1"/>
          <p:nvPr/>
        </p:nvSpPr>
        <p:spPr>
          <a:xfrm>
            <a:off x="873571" y="2016740"/>
            <a:ext cx="4852340" cy="369332"/>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857B"/>
                </a:solidFill>
                <a:effectLst/>
                <a:uLnTx/>
                <a:uFillTx/>
                <a:latin typeface="Tahoma"/>
                <a:ea typeface="+mn-ea"/>
                <a:cs typeface="+mn-cs"/>
              </a:rPr>
              <a:t>GUIDING SERVICE PLAN DEVELOPMENT</a:t>
            </a:r>
            <a:endParaRPr kumimoji="0" lang="en-US" sz="1800" b="1" i="0" u="none" strike="noStrike" kern="1200" cap="none" spc="0" normalizeH="0" baseline="0" noProof="0" dirty="0">
              <a:ln>
                <a:noFill/>
              </a:ln>
              <a:solidFill>
                <a:srgbClr val="CF4520"/>
              </a:solidFill>
              <a:effectLst/>
              <a:uLnTx/>
              <a:uFillTx/>
              <a:latin typeface="Tahoma"/>
              <a:ea typeface="+mn-ea"/>
              <a:cs typeface="+mn-cs"/>
            </a:endParaRPr>
          </a:p>
        </p:txBody>
      </p:sp>
      <p:sp>
        <p:nvSpPr>
          <p:cNvPr id="129" name="TextBox 128"/>
          <p:cNvSpPr txBox="1"/>
          <p:nvPr/>
        </p:nvSpPr>
        <p:spPr>
          <a:xfrm>
            <a:off x="1693721" y="4917974"/>
            <a:ext cx="4041629" cy="369332"/>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B5C"/>
                </a:solidFill>
                <a:effectLst/>
                <a:uLnTx/>
                <a:uFillTx/>
                <a:latin typeface="Tahoma"/>
                <a:ea typeface="+mn-ea"/>
                <a:cs typeface="+mn-cs"/>
              </a:rPr>
              <a:t>REPORTING OUTCOMES</a:t>
            </a:r>
          </a:p>
        </p:txBody>
      </p:sp>
      <p:sp>
        <p:nvSpPr>
          <p:cNvPr id="131" name="TextBox 130"/>
          <p:cNvSpPr txBox="1"/>
          <p:nvPr/>
        </p:nvSpPr>
        <p:spPr>
          <a:xfrm>
            <a:off x="-1714517" y="2808529"/>
            <a:ext cx="7434329" cy="369332"/>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7BF10"/>
                </a:solidFill>
                <a:effectLst/>
                <a:uLnTx/>
                <a:uFillTx/>
                <a:latin typeface="Tahoma"/>
                <a:ea typeface="+mn-ea"/>
                <a:cs typeface="+mn-cs"/>
              </a:rPr>
              <a:t>OBSERVING &amp; PROVIDING FEEDBACK</a:t>
            </a:r>
          </a:p>
        </p:txBody>
      </p:sp>
      <p:sp>
        <p:nvSpPr>
          <p:cNvPr id="132" name="TextBox 131"/>
          <p:cNvSpPr txBox="1"/>
          <p:nvPr/>
        </p:nvSpPr>
        <p:spPr>
          <a:xfrm>
            <a:off x="-53596" y="3649658"/>
            <a:ext cx="5773408" cy="369332"/>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298B5"/>
                </a:solidFill>
                <a:effectLst/>
                <a:uLnTx/>
                <a:uFillTx/>
                <a:latin typeface="Tahoma"/>
                <a:ea typeface="+mn-ea"/>
                <a:cs typeface="+mn-cs"/>
              </a:rPr>
              <a:t>DECISION MAKING &amp; PROBLEM SOLVING</a:t>
            </a:r>
          </a:p>
        </p:txBody>
      </p:sp>
      <p:sp>
        <p:nvSpPr>
          <p:cNvPr id="133" name="TextBox 132"/>
          <p:cNvSpPr txBox="1"/>
          <p:nvPr/>
        </p:nvSpPr>
        <p:spPr>
          <a:xfrm>
            <a:off x="860803" y="4042375"/>
            <a:ext cx="4859009" cy="369332"/>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B5C"/>
                </a:solidFill>
                <a:effectLst/>
                <a:uLnTx/>
                <a:uFillTx/>
                <a:latin typeface="Tahoma"/>
                <a:ea typeface="+mn-ea"/>
                <a:cs typeface="+mn-cs"/>
              </a:rPr>
              <a:t>MONITORING PROGRAM FIDELITY</a:t>
            </a:r>
          </a:p>
        </p:txBody>
      </p:sp>
      <p:sp>
        <p:nvSpPr>
          <p:cNvPr id="134" name="TextBox 133"/>
          <p:cNvSpPr txBox="1"/>
          <p:nvPr/>
        </p:nvSpPr>
        <p:spPr>
          <a:xfrm>
            <a:off x="856183" y="4487658"/>
            <a:ext cx="4875505" cy="369332"/>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857B"/>
                </a:solidFill>
                <a:effectLst/>
                <a:uLnTx/>
                <a:uFillTx/>
                <a:latin typeface="Tahoma"/>
                <a:ea typeface="+mn-ea"/>
                <a:cs typeface="+mn-cs"/>
              </a:rPr>
              <a:t>COLLECTING &amp; ANALYZING DATA</a:t>
            </a:r>
          </a:p>
        </p:txBody>
      </p:sp>
      <p:sp>
        <p:nvSpPr>
          <p:cNvPr id="195" name="Freeform 194"/>
          <p:cNvSpPr/>
          <p:nvPr/>
        </p:nvSpPr>
        <p:spPr>
          <a:xfrm rot="9720000">
            <a:off x="7901025" y="1009056"/>
            <a:ext cx="616298" cy="630559"/>
          </a:xfrm>
          <a:custGeom>
            <a:avLst/>
            <a:gdLst>
              <a:gd name="connsiteX0" fmla="*/ 4864 w 616298"/>
              <a:gd name="connsiteY0" fmla="*/ 525738 h 630559"/>
              <a:gd name="connsiteX1" fmla="*/ 0 w 616298"/>
              <a:gd name="connsiteY1" fmla="*/ 523882 h 630559"/>
              <a:gd name="connsiteX2" fmla="*/ 170220 w 616298"/>
              <a:gd name="connsiteY2" fmla="*/ 0 h 630559"/>
              <a:gd name="connsiteX3" fmla="*/ 175083 w 616298"/>
              <a:gd name="connsiteY3" fmla="*/ 1856 h 630559"/>
              <a:gd name="connsiteX4" fmla="*/ 497062 w 616298"/>
              <a:gd name="connsiteY4" fmla="*/ 71727 h 630559"/>
              <a:gd name="connsiteX5" fmla="*/ 616298 w 616298"/>
              <a:gd name="connsiteY5" fmla="*/ 79187 h 630559"/>
              <a:gd name="connsiteX6" fmla="*/ 616298 w 616298"/>
              <a:gd name="connsiteY6" fmla="*/ 630559 h 630559"/>
              <a:gd name="connsiteX7" fmla="*/ 435881 w 616298"/>
              <a:gd name="connsiteY7" fmla="*/ 619271 h 630559"/>
              <a:gd name="connsiteX8" fmla="*/ 4864 w 616298"/>
              <a:gd name="connsiteY8" fmla="*/ 525738 h 63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298" h="630559">
                <a:moveTo>
                  <a:pt x="4864" y="525738"/>
                </a:moveTo>
                <a:lnTo>
                  <a:pt x="0" y="523882"/>
                </a:lnTo>
                <a:lnTo>
                  <a:pt x="170220" y="0"/>
                </a:lnTo>
                <a:lnTo>
                  <a:pt x="175083" y="1856"/>
                </a:lnTo>
                <a:cubicBezTo>
                  <a:pt x="281879" y="36556"/>
                  <a:pt x="389663" y="59613"/>
                  <a:pt x="497062" y="71727"/>
                </a:cubicBezTo>
                <a:lnTo>
                  <a:pt x="616298" y="79187"/>
                </a:lnTo>
                <a:lnTo>
                  <a:pt x="616298" y="630559"/>
                </a:lnTo>
                <a:lnTo>
                  <a:pt x="435881" y="619271"/>
                </a:lnTo>
                <a:cubicBezTo>
                  <a:pt x="292111" y="603054"/>
                  <a:pt x="147826" y="572189"/>
                  <a:pt x="4864" y="525738"/>
                </a:cubicBez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94" name="Freeform 193"/>
          <p:cNvSpPr/>
          <p:nvPr/>
        </p:nvSpPr>
        <p:spPr>
          <a:xfrm rot="9720000">
            <a:off x="8417506" y="950864"/>
            <a:ext cx="732262" cy="739446"/>
          </a:xfrm>
          <a:custGeom>
            <a:avLst/>
            <a:gdLst>
              <a:gd name="connsiteX0" fmla="*/ 562042 w 732262"/>
              <a:gd name="connsiteY0" fmla="*/ 739446 h 739446"/>
              <a:gd name="connsiteX1" fmla="*/ 401416 w 732262"/>
              <a:gd name="connsiteY1" fmla="*/ 678139 h 739446"/>
              <a:gd name="connsiteX2" fmla="*/ 24118 w 732262"/>
              <a:gd name="connsiteY2" fmla="*/ 464438 h 739446"/>
              <a:gd name="connsiteX3" fmla="*/ 0 w 732262"/>
              <a:gd name="connsiteY3" fmla="*/ 445525 h 739446"/>
              <a:gd name="connsiteX4" fmla="*/ 323693 w 732262"/>
              <a:gd name="connsiteY4" fmla="*/ 0 h 739446"/>
              <a:gd name="connsiteX5" fmla="*/ 342472 w 732262"/>
              <a:gd name="connsiteY5" fmla="*/ 14726 h 739446"/>
              <a:gd name="connsiteX6" fmla="*/ 624320 w 732262"/>
              <a:gd name="connsiteY6" fmla="*/ 174365 h 739446"/>
              <a:gd name="connsiteX7" fmla="*/ 732262 w 732262"/>
              <a:gd name="connsiteY7" fmla="*/ 215564 h 739446"/>
              <a:gd name="connsiteX8" fmla="*/ 562042 w 732262"/>
              <a:gd name="connsiteY8" fmla="*/ 739446 h 7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262" h="739446">
                <a:moveTo>
                  <a:pt x="562042" y="739446"/>
                </a:moveTo>
                <a:lnTo>
                  <a:pt x="401416" y="678139"/>
                </a:lnTo>
                <a:cubicBezTo>
                  <a:pt x="266778" y="618760"/>
                  <a:pt x="140700" y="546913"/>
                  <a:pt x="24118" y="464438"/>
                </a:cubicBezTo>
                <a:lnTo>
                  <a:pt x="0" y="445525"/>
                </a:lnTo>
                <a:lnTo>
                  <a:pt x="323693" y="0"/>
                </a:lnTo>
                <a:lnTo>
                  <a:pt x="342472" y="14726"/>
                </a:lnTo>
                <a:cubicBezTo>
                  <a:pt x="429561" y="76338"/>
                  <a:pt x="523743" y="130008"/>
                  <a:pt x="624320" y="174365"/>
                </a:cubicBezTo>
                <a:lnTo>
                  <a:pt x="732262" y="215564"/>
                </a:lnTo>
                <a:lnTo>
                  <a:pt x="562042" y="739446"/>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91" name="Freeform 190"/>
          <p:cNvSpPr/>
          <p:nvPr/>
        </p:nvSpPr>
        <p:spPr>
          <a:xfrm rot="9720000">
            <a:off x="7234445" y="1215267"/>
            <a:ext cx="641041" cy="616063"/>
          </a:xfrm>
          <a:custGeom>
            <a:avLst/>
            <a:gdLst>
              <a:gd name="connsiteX0" fmla="*/ 0 w 641041"/>
              <a:gd name="connsiteY0" fmla="*/ 616063 h 616063"/>
              <a:gd name="connsiteX1" fmla="*/ 1 w 641041"/>
              <a:gd name="connsiteY1" fmla="*/ 65364 h 616063"/>
              <a:gd name="connsiteX2" fmla="*/ 154714 w 641041"/>
              <a:gd name="connsiteY2" fmla="*/ 59684 h 616063"/>
              <a:gd name="connsiteX3" fmla="*/ 463831 w 641041"/>
              <a:gd name="connsiteY3" fmla="*/ 2435 h 616063"/>
              <a:gd name="connsiteX4" fmla="*/ 470991 w 641041"/>
              <a:gd name="connsiteY4" fmla="*/ 0 h 616063"/>
              <a:gd name="connsiteX5" fmla="*/ 641041 w 641041"/>
              <a:gd name="connsiteY5" fmla="*/ 523359 h 616063"/>
              <a:gd name="connsiteX6" fmla="*/ 615590 w 641041"/>
              <a:gd name="connsiteY6" fmla="*/ 532018 h 616063"/>
              <a:gd name="connsiteX7" fmla="*/ 201790 w 641041"/>
              <a:gd name="connsiteY7" fmla="*/ 608654 h 616063"/>
              <a:gd name="connsiteX8" fmla="*/ 0 w 641041"/>
              <a:gd name="connsiteY8" fmla="*/ 616063 h 61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041" h="616063">
                <a:moveTo>
                  <a:pt x="0" y="616063"/>
                </a:moveTo>
                <a:lnTo>
                  <a:pt x="1" y="65364"/>
                </a:lnTo>
                <a:lnTo>
                  <a:pt x="154714" y="59684"/>
                </a:lnTo>
                <a:cubicBezTo>
                  <a:pt x="259970" y="50611"/>
                  <a:pt x="363467" y="31295"/>
                  <a:pt x="463831" y="2435"/>
                </a:cubicBezTo>
                <a:lnTo>
                  <a:pt x="470991" y="0"/>
                </a:lnTo>
                <a:lnTo>
                  <a:pt x="641041" y="523359"/>
                </a:lnTo>
                <a:lnTo>
                  <a:pt x="615590" y="532018"/>
                </a:lnTo>
                <a:cubicBezTo>
                  <a:pt x="481237" y="570651"/>
                  <a:pt x="342691" y="596508"/>
                  <a:pt x="201790" y="608654"/>
                </a:cubicBezTo>
                <a:lnTo>
                  <a:pt x="0" y="616063"/>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90" name="Freeform 189"/>
          <p:cNvSpPr/>
          <p:nvPr/>
        </p:nvSpPr>
        <p:spPr>
          <a:xfrm rot="9720000">
            <a:off x="8934593" y="1117004"/>
            <a:ext cx="762813" cy="772334"/>
          </a:xfrm>
          <a:custGeom>
            <a:avLst/>
            <a:gdLst>
              <a:gd name="connsiteX0" fmla="*/ 439121 w 762813"/>
              <a:gd name="connsiteY0" fmla="*/ 772334 h 772334"/>
              <a:gd name="connsiteX1" fmla="*/ 331606 w 762813"/>
              <a:gd name="connsiteY1" fmla="*/ 688023 h 772334"/>
              <a:gd name="connsiteX2" fmla="*/ 41881 w 762813"/>
              <a:gd name="connsiteY2" fmla="*/ 382798 h 772334"/>
              <a:gd name="connsiteX3" fmla="*/ 0 w 762813"/>
              <a:gd name="connsiteY3" fmla="*/ 323454 h 772334"/>
              <a:gd name="connsiteX4" fmla="*/ 445197 w 762813"/>
              <a:gd name="connsiteY4" fmla="*/ 0 h 772334"/>
              <a:gd name="connsiteX5" fmla="*/ 475937 w 762813"/>
              <a:gd name="connsiteY5" fmla="*/ 43559 h 772334"/>
              <a:gd name="connsiteX6" fmla="*/ 692368 w 762813"/>
              <a:gd name="connsiteY6" fmla="*/ 271568 h 772334"/>
              <a:gd name="connsiteX7" fmla="*/ 762813 w 762813"/>
              <a:gd name="connsiteY7" fmla="*/ 326809 h 772334"/>
              <a:gd name="connsiteX8" fmla="*/ 439121 w 762813"/>
              <a:gd name="connsiteY8" fmla="*/ 772334 h 77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813" h="772334">
                <a:moveTo>
                  <a:pt x="439121" y="772334"/>
                </a:moveTo>
                <a:lnTo>
                  <a:pt x="331606" y="688023"/>
                </a:lnTo>
                <a:cubicBezTo>
                  <a:pt x="224754" y="595378"/>
                  <a:pt x="127867" y="493023"/>
                  <a:pt x="41881" y="382798"/>
                </a:cubicBezTo>
                <a:lnTo>
                  <a:pt x="0" y="323454"/>
                </a:lnTo>
                <a:lnTo>
                  <a:pt x="445197" y="0"/>
                </a:lnTo>
                <a:lnTo>
                  <a:pt x="475937" y="43559"/>
                </a:lnTo>
                <a:cubicBezTo>
                  <a:pt x="540170" y="125899"/>
                  <a:pt x="612547" y="202360"/>
                  <a:pt x="692368" y="271568"/>
                </a:cubicBezTo>
                <a:lnTo>
                  <a:pt x="762813" y="326809"/>
                </a:lnTo>
                <a:lnTo>
                  <a:pt x="439121" y="772334"/>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89" name="Freeform 188"/>
          <p:cNvSpPr/>
          <p:nvPr/>
        </p:nvSpPr>
        <p:spPr>
          <a:xfrm rot="9720000">
            <a:off x="6697833" y="1489142"/>
            <a:ext cx="741534" cy="728231"/>
          </a:xfrm>
          <a:custGeom>
            <a:avLst/>
            <a:gdLst>
              <a:gd name="connsiteX0" fmla="*/ 170050 w 741534"/>
              <a:gd name="connsiteY0" fmla="*/ 728231 h 728231"/>
              <a:gd name="connsiteX1" fmla="*/ 0 w 741534"/>
              <a:gd name="connsiteY1" fmla="*/ 204871 h 728231"/>
              <a:gd name="connsiteX2" fmla="*/ 97579 w 741534"/>
              <a:gd name="connsiteY2" fmla="*/ 171674 h 728231"/>
              <a:gd name="connsiteX3" fmla="*/ 375415 w 741534"/>
              <a:gd name="connsiteY3" fmla="*/ 30110 h 728231"/>
              <a:gd name="connsiteX4" fmla="*/ 418080 w 741534"/>
              <a:gd name="connsiteY4" fmla="*/ 0 h 728231"/>
              <a:gd name="connsiteX5" fmla="*/ 741534 w 741534"/>
              <a:gd name="connsiteY5" fmla="*/ 445196 h 728231"/>
              <a:gd name="connsiteX6" fmla="*/ 671392 w 741534"/>
              <a:gd name="connsiteY6" fmla="*/ 494697 h 728231"/>
              <a:gd name="connsiteX7" fmla="*/ 299467 w 741534"/>
              <a:gd name="connsiteY7" fmla="*/ 684202 h 728231"/>
              <a:gd name="connsiteX8" fmla="*/ 170050 w 741534"/>
              <a:gd name="connsiteY8" fmla="*/ 728231 h 72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534" h="728231">
                <a:moveTo>
                  <a:pt x="170050" y="728231"/>
                </a:moveTo>
                <a:lnTo>
                  <a:pt x="0" y="204871"/>
                </a:lnTo>
                <a:lnTo>
                  <a:pt x="97579" y="171674"/>
                </a:lnTo>
                <a:cubicBezTo>
                  <a:pt x="194468" y="133446"/>
                  <a:pt x="287538" y="86025"/>
                  <a:pt x="375415" y="30110"/>
                </a:cubicBezTo>
                <a:lnTo>
                  <a:pt x="418080" y="0"/>
                </a:lnTo>
                <a:lnTo>
                  <a:pt x="741534" y="445196"/>
                </a:lnTo>
                <a:lnTo>
                  <a:pt x="671392" y="494697"/>
                </a:lnTo>
                <a:cubicBezTo>
                  <a:pt x="553756" y="569548"/>
                  <a:pt x="429168" y="633028"/>
                  <a:pt x="299467" y="684202"/>
                </a:cubicBezTo>
                <a:lnTo>
                  <a:pt x="170050" y="728231"/>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88" name="Freeform 187"/>
          <p:cNvSpPr/>
          <p:nvPr/>
        </p:nvSpPr>
        <p:spPr>
          <a:xfrm rot="9720000">
            <a:off x="9406890" y="1479617"/>
            <a:ext cx="727072" cy="733647"/>
          </a:xfrm>
          <a:custGeom>
            <a:avLst/>
            <a:gdLst>
              <a:gd name="connsiteX0" fmla="*/ 281876 w 727072"/>
              <a:gd name="connsiteY0" fmla="*/ 733647 h 733647"/>
              <a:gd name="connsiteX1" fmla="*/ 229433 w 727072"/>
              <a:gd name="connsiteY1" fmla="*/ 659336 h 733647"/>
              <a:gd name="connsiteX2" fmla="*/ 39928 w 727072"/>
              <a:gd name="connsiteY2" fmla="*/ 287412 h 733647"/>
              <a:gd name="connsiteX3" fmla="*/ 0 w 727072"/>
              <a:gd name="connsiteY3" fmla="*/ 170049 h 733647"/>
              <a:gd name="connsiteX4" fmla="*/ 523361 w 727072"/>
              <a:gd name="connsiteY4" fmla="*/ 0 h 733647"/>
              <a:gd name="connsiteX5" fmla="*/ 552456 w 727072"/>
              <a:gd name="connsiteY5" fmla="*/ 85524 h 733647"/>
              <a:gd name="connsiteX6" fmla="*/ 694021 w 727072"/>
              <a:gd name="connsiteY6" fmla="*/ 363360 h 733647"/>
              <a:gd name="connsiteX7" fmla="*/ 727072 w 727072"/>
              <a:gd name="connsiteY7" fmla="*/ 410193 h 733647"/>
              <a:gd name="connsiteX8" fmla="*/ 281876 w 727072"/>
              <a:gd name="connsiteY8" fmla="*/ 733647 h 73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072" h="733647">
                <a:moveTo>
                  <a:pt x="281876" y="733647"/>
                </a:moveTo>
                <a:lnTo>
                  <a:pt x="229433" y="659336"/>
                </a:lnTo>
                <a:cubicBezTo>
                  <a:pt x="154583" y="541700"/>
                  <a:pt x="91102" y="417112"/>
                  <a:pt x="39928" y="287412"/>
                </a:cubicBezTo>
                <a:lnTo>
                  <a:pt x="0" y="170049"/>
                </a:lnTo>
                <a:lnTo>
                  <a:pt x="523361" y="0"/>
                </a:lnTo>
                <a:lnTo>
                  <a:pt x="552456" y="85524"/>
                </a:lnTo>
                <a:cubicBezTo>
                  <a:pt x="590685" y="182413"/>
                  <a:pt x="638106" y="275482"/>
                  <a:pt x="694021" y="363360"/>
                </a:cubicBezTo>
                <a:lnTo>
                  <a:pt x="727072" y="410193"/>
                </a:lnTo>
                <a:lnTo>
                  <a:pt x="281876" y="733647"/>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84" name="Freeform 183"/>
          <p:cNvSpPr/>
          <p:nvPr/>
        </p:nvSpPr>
        <p:spPr>
          <a:xfrm rot="9720000">
            <a:off x="6326477" y="1929491"/>
            <a:ext cx="783572" cy="774770"/>
          </a:xfrm>
          <a:custGeom>
            <a:avLst/>
            <a:gdLst>
              <a:gd name="connsiteX0" fmla="*/ 323454 w 783572"/>
              <a:gd name="connsiteY0" fmla="*/ 774770 h 774770"/>
              <a:gd name="connsiteX1" fmla="*/ 0 w 783572"/>
              <a:gd name="connsiteY1" fmla="*/ 329574 h 774770"/>
              <a:gd name="connsiteX2" fmla="*/ 47726 w 783572"/>
              <a:gd name="connsiteY2" fmla="*/ 295893 h 774770"/>
              <a:gd name="connsiteX3" fmla="*/ 275735 w 783572"/>
              <a:gd name="connsiteY3" fmla="*/ 79462 h 774770"/>
              <a:gd name="connsiteX4" fmla="*/ 338047 w 783572"/>
              <a:gd name="connsiteY4" fmla="*/ 0 h 774770"/>
              <a:gd name="connsiteX5" fmla="*/ 783572 w 783572"/>
              <a:gd name="connsiteY5" fmla="*/ 323693 h 774770"/>
              <a:gd name="connsiteX6" fmla="*/ 692191 w 783572"/>
              <a:gd name="connsiteY6" fmla="*/ 440223 h 774770"/>
              <a:gd name="connsiteX7" fmla="*/ 386966 w 783572"/>
              <a:gd name="connsiteY7" fmla="*/ 729949 h 774770"/>
              <a:gd name="connsiteX8" fmla="*/ 323454 w 783572"/>
              <a:gd name="connsiteY8" fmla="*/ 774770 h 77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572" h="774770">
                <a:moveTo>
                  <a:pt x="323454" y="774770"/>
                </a:moveTo>
                <a:lnTo>
                  <a:pt x="0" y="329574"/>
                </a:lnTo>
                <a:lnTo>
                  <a:pt x="47726" y="295893"/>
                </a:lnTo>
                <a:cubicBezTo>
                  <a:pt x="130066" y="231659"/>
                  <a:pt x="206527" y="159282"/>
                  <a:pt x="275735" y="79462"/>
                </a:cubicBezTo>
                <a:lnTo>
                  <a:pt x="338047" y="0"/>
                </a:lnTo>
                <a:lnTo>
                  <a:pt x="783572" y="323693"/>
                </a:lnTo>
                <a:lnTo>
                  <a:pt x="692191" y="440223"/>
                </a:lnTo>
                <a:cubicBezTo>
                  <a:pt x="599546" y="547075"/>
                  <a:pt x="497191" y="643963"/>
                  <a:pt x="386966" y="729949"/>
                </a:cubicBezTo>
                <a:lnTo>
                  <a:pt x="323454" y="77477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83" name="Freeform 182"/>
          <p:cNvSpPr/>
          <p:nvPr/>
        </p:nvSpPr>
        <p:spPr>
          <a:xfrm rot="9720000">
            <a:off x="9785678" y="2009094"/>
            <a:ext cx="618571" cy="609695"/>
          </a:xfrm>
          <a:custGeom>
            <a:avLst/>
            <a:gdLst>
              <a:gd name="connsiteX0" fmla="*/ 95212 w 618571"/>
              <a:gd name="connsiteY0" fmla="*/ 609695 h 609695"/>
              <a:gd name="connsiteX1" fmla="*/ 82451 w 618571"/>
              <a:gd name="connsiteY1" fmla="*/ 572188 h 609695"/>
              <a:gd name="connsiteX2" fmla="*/ 5816 w 618571"/>
              <a:gd name="connsiteY2" fmla="*/ 158389 h 609695"/>
              <a:gd name="connsiteX3" fmla="*/ 0 w 618571"/>
              <a:gd name="connsiteY3" fmla="*/ 0 h 609695"/>
              <a:gd name="connsiteX4" fmla="*/ 550699 w 618571"/>
              <a:gd name="connsiteY4" fmla="*/ 1 h 609695"/>
              <a:gd name="connsiteX5" fmla="*/ 554785 w 618571"/>
              <a:gd name="connsiteY5" fmla="*/ 111313 h 609695"/>
              <a:gd name="connsiteX6" fmla="*/ 612034 w 618571"/>
              <a:gd name="connsiteY6" fmla="*/ 420430 h 609695"/>
              <a:gd name="connsiteX7" fmla="*/ 618571 w 618571"/>
              <a:gd name="connsiteY7" fmla="*/ 439645 h 609695"/>
              <a:gd name="connsiteX8" fmla="*/ 95212 w 618571"/>
              <a:gd name="connsiteY8" fmla="*/ 609695 h 60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571" h="609695">
                <a:moveTo>
                  <a:pt x="95212" y="609695"/>
                </a:moveTo>
                <a:lnTo>
                  <a:pt x="82451" y="572188"/>
                </a:lnTo>
                <a:cubicBezTo>
                  <a:pt x="43819" y="437836"/>
                  <a:pt x="17961" y="299289"/>
                  <a:pt x="5816" y="158389"/>
                </a:cubicBezTo>
                <a:lnTo>
                  <a:pt x="0" y="0"/>
                </a:lnTo>
                <a:lnTo>
                  <a:pt x="550699" y="1"/>
                </a:lnTo>
                <a:lnTo>
                  <a:pt x="554785" y="111313"/>
                </a:lnTo>
                <a:cubicBezTo>
                  <a:pt x="563859" y="216569"/>
                  <a:pt x="583175" y="320066"/>
                  <a:pt x="612034" y="420430"/>
                </a:cubicBezTo>
                <a:lnTo>
                  <a:pt x="618571" y="439645"/>
                </a:lnTo>
                <a:lnTo>
                  <a:pt x="95212" y="609695"/>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80" name="Freeform 179"/>
          <p:cNvSpPr/>
          <p:nvPr/>
        </p:nvSpPr>
        <p:spPr>
          <a:xfrm rot="9720000">
            <a:off x="6164102" y="2490052"/>
            <a:ext cx="738015" cy="738017"/>
          </a:xfrm>
          <a:custGeom>
            <a:avLst/>
            <a:gdLst>
              <a:gd name="connsiteX0" fmla="*/ 445525 w 738015"/>
              <a:gd name="connsiteY0" fmla="*/ 738017 h 738017"/>
              <a:gd name="connsiteX1" fmla="*/ 0 w 738015"/>
              <a:gd name="connsiteY1" fmla="*/ 414324 h 738017"/>
              <a:gd name="connsiteX2" fmla="*/ 7658 w 738015"/>
              <a:gd name="connsiteY2" fmla="*/ 404560 h 738017"/>
              <a:gd name="connsiteX3" fmla="*/ 167297 w 738015"/>
              <a:gd name="connsiteY3" fmla="*/ 122711 h 738017"/>
              <a:gd name="connsiteX4" fmla="*/ 214133 w 738015"/>
              <a:gd name="connsiteY4" fmla="*/ 0 h 738017"/>
              <a:gd name="connsiteX5" fmla="*/ 738015 w 738015"/>
              <a:gd name="connsiteY5" fmla="*/ 170219 h 738017"/>
              <a:gd name="connsiteX6" fmla="*/ 671070 w 738015"/>
              <a:gd name="connsiteY6" fmla="*/ 345616 h 738017"/>
              <a:gd name="connsiteX7" fmla="*/ 457369 w 738015"/>
              <a:gd name="connsiteY7" fmla="*/ 722914 h 738017"/>
              <a:gd name="connsiteX8" fmla="*/ 445525 w 738015"/>
              <a:gd name="connsiteY8" fmla="*/ 738017 h 73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015" h="738017">
                <a:moveTo>
                  <a:pt x="445525" y="738017"/>
                </a:moveTo>
                <a:lnTo>
                  <a:pt x="0" y="414324"/>
                </a:lnTo>
                <a:lnTo>
                  <a:pt x="7658" y="404560"/>
                </a:lnTo>
                <a:cubicBezTo>
                  <a:pt x="69269" y="317471"/>
                  <a:pt x="122940" y="223288"/>
                  <a:pt x="167297" y="122711"/>
                </a:cubicBezTo>
                <a:lnTo>
                  <a:pt x="214133" y="0"/>
                </a:lnTo>
                <a:lnTo>
                  <a:pt x="738015" y="170219"/>
                </a:lnTo>
                <a:lnTo>
                  <a:pt x="671070" y="345616"/>
                </a:lnTo>
                <a:cubicBezTo>
                  <a:pt x="611692" y="480253"/>
                  <a:pt x="539845" y="606331"/>
                  <a:pt x="457369" y="722914"/>
                </a:cubicBezTo>
                <a:lnTo>
                  <a:pt x="445525" y="738017"/>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79" name="Freeform 178"/>
          <p:cNvSpPr/>
          <p:nvPr/>
        </p:nvSpPr>
        <p:spPr>
          <a:xfrm rot="9720000">
            <a:off x="9988790" y="2632020"/>
            <a:ext cx="621701" cy="620878"/>
          </a:xfrm>
          <a:custGeom>
            <a:avLst/>
            <a:gdLst>
              <a:gd name="connsiteX0" fmla="*/ 322 w 621701"/>
              <a:gd name="connsiteY0" fmla="*/ 620878 h 620878"/>
              <a:gd name="connsiteX1" fmla="*/ 0 w 621701"/>
              <a:gd name="connsiteY1" fmla="*/ 612099 h 620878"/>
              <a:gd name="connsiteX2" fmla="*/ 48883 w 621701"/>
              <a:gd name="connsiteY2" fmla="*/ 181248 h 620878"/>
              <a:gd name="connsiteX3" fmla="*/ 97819 w 621701"/>
              <a:gd name="connsiteY3" fmla="*/ 0 h 620878"/>
              <a:gd name="connsiteX4" fmla="*/ 621701 w 621701"/>
              <a:gd name="connsiteY4" fmla="*/ 170220 h 620878"/>
              <a:gd name="connsiteX5" fmla="*/ 587464 w 621701"/>
              <a:gd name="connsiteY5" fmla="*/ 297025 h 620878"/>
              <a:gd name="connsiteX6" fmla="*/ 550949 w 621701"/>
              <a:gd name="connsiteY6" fmla="*/ 618879 h 620878"/>
              <a:gd name="connsiteX7" fmla="*/ 551022 w 621701"/>
              <a:gd name="connsiteY7" fmla="*/ 620878 h 620878"/>
              <a:gd name="connsiteX8" fmla="*/ 322 w 621701"/>
              <a:gd name="connsiteY8" fmla="*/ 620878 h 62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701" h="620878">
                <a:moveTo>
                  <a:pt x="322" y="620878"/>
                </a:moveTo>
                <a:lnTo>
                  <a:pt x="0" y="612099"/>
                </a:lnTo>
                <a:cubicBezTo>
                  <a:pt x="1802" y="469303"/>
                  <a:pt x="17783" y="325074"/>
                  <a:pt x="48883" y="181248"/>
                </a:cubicBezTo>
                <a:lnTo>
                  <a:pt x="97819" y="0"/>
                </a:lnTo>
                <a:lnTo>
                  <a:pt x="621701" y="170220"/>
                </a:lnTo>
                <a:lnTo>
                  <a:pt x="587464" y="297025"/>
                </a:lnTo>
                <a:cubicBezTo>
                  <a:pt x="564232" y="404465"/>
                  <a:pt x="552294" y="512208"/>
                  <a:pt x="550949" y="618879"/>
                </a:cubicBezTo>
                <a:lnTo>
                  <a:pt x="551022" y="620878"/>
                </a:lnTo>
                <a:lnTo>
                  <a:pt x="322" y="620878"/>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76" name="Freeform 175"/>
          <p:cNvSpPr/>
          <p:nvPr/>
        </p:nvSpPr>
        <p:spPr>
          <a:xfrm rot="9720000">
            <a:off x="9949625" y="3154186"/>
            <a:ext cx="728007" cy="732642"/>
          </a:xfrm>
          <a:custGeom>
            <a:avLst/>
            <a:gdLst>
              <a:gd name="connsiteX0" fmla="*/ 523881 w 728007"/>
              <a:gd name="connsiteY0" fmla="*/ 732642 h 732642"/>
              <a:gd name="connsiteX1" fmla="*/ 0 w 728007"/>
              <a:gd name="connsiteY1" fmla="*/ 562423 h 732642"/>
              <a:gd name="connsiteX2" fmla="*/ 74304 w 728007"/>
              <a:gd name="connsiteY2" fmla="*/ 367745 h 732642"/>
              <a:gd name="connsiteX3" fmla="*/ 172492 w 728007"/>
              <a:gd name="connsiteY3" fmla="*/ 172326 h 732642"/>
              <a:gd name="connsiteX4" fmla="*/ 281938 w 728007"/>
              <a:gd name="connsiteY4" fmla="*/ 0 h 732642"/>
              <a:gd name="connsiteX5" fmla="*/ 728007 w 728007"/>
              <a:gd name="connsiteY5" fmla="*/ 324089 h 732642"/>
              <a:gd name="connsiteX6" fmla="*/ 651426 w 728007"/>
              <a:gd name="connsiteY6" fmla="*/ 444668 h 732642"/>
              <a:gd name="connsiteX7" fmla="*/ 578077 w 728007"/>
              <a:gd name="connsiteY7" fmla="*/ 590650 h 732642"/>
              <a:gd name="connsiteX8" fmla="*/ 523881 w 728007"/>
              <a:gd name="connsiteY8" fmla="*/ 732642 h 73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007" h="732642">
                <a:moveTo>
                  <a:pt x="523881" y="732642"/>
                </a:moveTo>
                <a:lnTo>
                  <a:pt x="0" y="562423"/>
                </a:lnTo>
                <a:lnTo>
                  <a:pt x="74304" y="367745"/>
                </a:lnTo>
                <a:cubicBezTo>
                  <a:pt x="103992" y="300427"/>
                  <a:pt x="136799" y="235248"/>
                  <a:pt x="172492" y="172326"/>
                </a:cubicBezTo>
                <a:lnTo>
                  <a:pt x="281938" y="0"/>
                </a:lnTo>
                <a:lnTo>
                  <a:pt x="728007" y="324089"/>
                </a:lnTo>
                <a:lnTo>
                  <a:pt x="651426" y="444668"/>
                </a:lnTo>
                <a:cubicBezTo>
                  <a:pt x="624762" y="491672"/>
                  <a:pt x="600255" y="540362"/>
                  <a:pt x="578077" y="590650"/>
                </a:cubicBezTo>
                <a:lnTo>
                  <a:pt x="523881" y="732642"/>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74" name="Freeform 173"/>
          <p:cNvSpPr/>
          <p:nvPr/>
        </p:nvSpPr>
        <p:spPr>
          <a:xfrm rot="9720000">
            <a:off x="9765153" y="3677994"/>
            <a:ext cx="762807" cy="770833"/>
          </a:xfrm>
          <a:custGeom>
            <a:avLst/>
            <a:gdLst>
              <a:gd name="connsiteX0" fmla="*/ 445525 w 762807"/>
              <a:gd name="connsiteY0" fmla="*/ 770833 h 770833"/>
              <a:gd name="connsiteX1" fmla="*/ 0 w 762807"/>
              <a:gd name="connsiteY1" fmla="*/ 447140 h 770833"/>
              <a:gd name="connsiteX2" fmla="*/ 110199 w 762807"/>
              <a:gd name="connsiteY2" fmla="*/ 306613 h 770833"/>
              <a:gd name="connsiteX3" fmla="*/ 415424 w 762807"/>
              <a:gd name="connsiteY3" fmla="*/ 16887 h 770833"/>
              <a:gd name="connsiteX4" fmla="*/ 439353 w 762807"/>
              <a:gd name="connsiteY4" fmla="*/ 0 h 770833"/>
              <a:gd name="connsiteX5" fmla="*/ 762807 w 762807"/>
              <a:gd name="connsiteY5" fmla="*/ 445196 h 770833"/>
              <a:gd name="connsiteX6" fmla="*/ 754664 w 762807"/>
              <a:gd name="connsiteY6" fmla="*/ 450943 h 770833"/>
              <a:gd name="connsiteX7" fmla="*/ 526654 w 762807"/>
              <a:gd name="connsiteY7" fmla="*/ 667374 h 770833"/>
              <a:gd name="connsiteX8" fmla="*/ 445525 w 762807"/>
              <a:gd name="connsiteY8" fmla="*/ 770833 h 77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807" h="770833">
                <a:moveTo>
                  <a:pt x="445525" y="770833"/>
                </a:moveTo>
                <a:lnTo>
                  <a:pt x="0" y="447140"/>
                </a:lnTo>
                <a:lnTo>
                  <a:pt x="110199" y="306613"/>
                </a:lnTo>
                <a:cubicBezTo>
                  <a:pt x="202845" y="199761"/>
                  <a:pt x="305199" y="102873"/>
                  <a:pt x="415424" y="16887"/>
                </a:cubicBezTo>
                <a:lnTo>
                  <a:pt x="439353" y="0"/>
                </a:lnTo>
                <a:lnTo>
                  <a:pt x="762807" y="445196"/>
                </a:lnTo>
                <a:lnTo>
                  <a:pt x="754664" y="450943"/>
                </a:lnTo>
                <a:cubicBezTo>
                  <a:pt x="672324" y="515177"/>
                  <a:pt x="595863" y="587553"/>
                  <a:pt x="526654" y="667374"/>
                </a:cubicBezTo>
                <a:lnTo>
                  <a:pt x="445525" y="770833"/>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73" name="Freeform 172"/>
          <p:cNvSpPr/>
          <p:nvPr/>
        </p:nvSpPr>
        <p:spPr>
          <a:xfrm rot="9720000">
            <a:off x="6442827" y="3783808"/>
            <a:ext cx="627876" cy="645675"/>
          </a:xfrm>
          <a:custGeom>
            <a:avLst/>
            <a:gdLst>
              <a:gd name="connsiteX0" fmla="*/ 77177 w 627876"/>
              <a:gd name="connsiteY0" fmla="*/ 645674 h 645675"/>
              <a:gd name="connsiteX1" fmla="*/ 72735 w 627876"/>
              <a:gd name="connsiteY1" fmla="*/ 524689 h 645675"/>
              <a:gd name="connsiteX2" fmla="*/ 15487 w 627876"/>
              <a:gd name="connsiteY2" fmla="*/ 215572 h 645675"/>
              <a:gd name="connsiteX3" fmla="*/ 0 w 627876"/>
              <a:gd name="connsiteY3" fmla="*/ 170049 h 645675"/>
              <a:gd name="connsiteX4" fmla="*/ 523359 w 627876"/>
              <a:gd name="connsiteY4" fmla="*/ 0 h 645675"/>
              <a:gd name="connsiteX5" fmla="*/ 545069 w 627876"/>
              <a:gd name="connsiteY5" fmla="*/ 63814 h 645675"/>
              <a:gd name="connsiteX6" fmla="*/ 621705 w 627876"/>
              <a:gd name="connsiteY6" fmla="*/ 477613 h 645675"/>
              <a:gd name="connsiteX7" fmla="*/ 627876 w 627876"/>
              <a:gd name="connsiteY7" fmla="*/ 645675 h 645675"/>
              <a:gd name="connsiteX8" fmla="*/ 77177 w 627876"/>
              <a:gd name="connsiteY8" fmla="*/ 645674 h 6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6" h="645675">
                <a:moveTo>
                  <a:pt x="77177" y="645674"/>
                </a:moveTo>
                <a:lnTo>
                  <a:pt x="72735" y="524689"/>
                </a:lnTo>
                <a:cubicBezTo>
                  <a:pt x="63662" y="419433"/>
                  <a:pt x="44346" y="315936"/>
                  <a:pt x="15487" y="215572"/>
                </a:cubicBezTo>
                <a:lnTo>
                  <a:pt x="0" y="170049"/>
                </a:lnTo>
                <a:lnTo>
                  <a:pt x="523359" y="0"/>
                </a:lnTo>
                <a:lnTo>
                  <a:pt x="545069" y="63814"/>
                </a:lnTo>
                <a:cubicBezTo>
                  <a:pt x="583702" y="198166"/>
                  <a:pt x="609560" y="336713"/>
                  <a:pt x="621705" y="477613"/>
                </a:cubicBezTo>
                <a:lnTo>
                  <a:pt x="627876" y="645675"/>
                </a:lnTo>
                <a:lnTo>
                  <a:pt x="77177" y="645674"/>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70" name="Freeform 169"/>
          <p:cNvSpPr/>
          <p:nvPr/>
        </p:nvSpPr>
        <p:spPr>
          <a:xfrm rot="9720000">
            <a:off x="9446954" y="4155896"/>
            <a:ext cx="730700" cy="739013"/>
          </a:xfrm>
          <a:custGeom>
            <a:avLst/>
            <a:gdLst>
              <a:gd name="connsiteX0" fmla="*/ 323454 w 730700"/>
              <a:gd name="connsiteY0" fmla="*/ 739013 h 739013"/>
              <a:gd name="connsiteX1" fmla="*/ 0 w 730700"/>
              <a:gd name="connsiteY1" fmla="*/ 293816 h 739013"/>
              <a:gd name="connsiteX2" fmla="*/ 109726 w 730700"/>
              <a:gd name="connsiteY2" fmla="*/ 216381 h 739013"/>
              <a:gd name="connsiteX3" fmla="*/ 481651 w 730700"/>
              <a:gd name="connsiteY3" fmla="*/ 26876 h 739013"/>
              <a:gd name="connsiteX4" fmla="*/ 560650 w 730700"/>
              <a:gd name="connsiteY4" fmla="*/ 0 h 739013"/>
              <a:gd name="connsiteX5" fmla="*/ 730700 w 730700"/>
              <a:gd name="connsiteY5" fmla="*/ 523360 h 739013"/>
              <a:gd name="connsiteX6" fmla="*/ 683539 w 730700"/>
              <a:gd name="connsiteY6" fmla="*/ 539404 h 739013"/>
              <a:gd name="connsiteX7" fmla="*/ 405703 w 730700"/>
              <a:gd name="connsiteY7" fmla="*/ 680968 h 739013"/>
              <a:gd name="connsiteX8" fmla="*/ 323454 w 730700"/>
              <a:gd name="connsiteY8" fmla="*/ 739013 h 739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700" h="739013">
                <a:moveTo>
                  <a:pt x="323454" y="739013"/>
                </a:moveTo>
                <a:lnTo>
                  <a:pt x="0" y="293816"/>
                </a:lnTo>
                <a:lnTo>
                  <a:pt x="109726" y="216381"/>
                </a:lnTo>
                <a:cubicBezTo>
                  <a:pt x="227363" y="141530"/>
                  <a:pt x="351950" y="78049"/>
                  <a:pt x="481651" y="26876"/>
                </a:cubicBezTo>
                <a:lnTo>
                  <a:pt x="560650" y="0"/>
                </a:lnTo>
                <a:lnTo>
                  <a:pt x="730700" y="523360"/>
                </a:lnTo>
                <a:lnTo>
                  <a:pt x="683539" y="539404"/>
                </a:lnTo>
                <a:cubicBezTo>
                  <a:pt x="586650" y="577632"/>
                  <a:pt x="493580" y="625053"/>
                  <a:pt x="405703" y="680968"/>
                </a:cubicBezTo>
                <a:lnTo>
                  <a:pt x="323454" y="739013"/>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69" name="Freeform 168"/>
          <p:cNvSpPr/>
          <p:nvPr/>
        </p:nvSpPr>
        <p:spPr>
          <a:xfrm rot="9720000">
            <a:off x="6728194" y="4220851"/>
            <a:ext cx="740172" cy="738587"/>
          </a:xfrm>
          <a:custGeom>
            <a:avLst/>
            <a:gdLst>
              <a:gd name="connsiteX0" fmla="*/ 216813 w 740172"/>
              <a:gd name="connsiteY0" fmla="*/ 738587 h 738587"/>
              <a:gd name="connsiteX1" fmla="*/ 196667 w 740172"/>
              <a:gd name="connsiteY1" fmla="*/ 679370 h 738587"/>
              <a:gd name="connsiteX2" fmla="*/ 55102 w 740172"/>
              <a:gd name="connsiteY2" fmla="*/ 401534 h 738587"/>
              <a:gd name="connsiteX3" fmla="*/ 0 w 740172"/>
              <a:gd name="connsiteY3" fmla="*/ 323454 h 738587"/>
              <a:gd name="connsiteX4" fmla="*/ 445196 w 740172"/>
              <a:gd name="connsiteY4" fmla="*/ 0 h 738587"/>
              <a:gd name="connsiteX5" fmla="*/ 519689 w 740172"/>
              <a:gd name="connsiteY5" fmla="*/ 105558 h 738587"/>
              <a:gd name="connsiteX6" fmla="*/ 709194 w 740172"/>
              <a:gd name="connsiteY6" fmla="*/ 477482 h 738587"/>
              <a:gd name="connsiteX7" fmla="*/ 740172 w 740172"/>
              <a:gd name="connsiteY7" fmla="*/ 568537 h 738587"/>
              <a:gd name="connsiteX8" fmla="*/ 216813 w 740172"/>
              <a:gd name="connsiteY8" fmla="*/ 738587 h 73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172" h="738587">
                <a:moveTo>
                  <a:pt x="216813" y="738587"/>
                </a:moveTo>
                <a:lnTo>
                  <a:pt x="196667" y="679370"/>
                </a:lnTo>
                <a:cubicBezTo>
                  <a:pt x="158438" y="582481"/>
                  <a:pt x="111017" y="489412"/>
                  <a:pt x="55102" y="401534"/>
                </a:cubicBezTo>
                <a:lnTo>
                  <a:pt x="0" y="323454"/>
                </a:lnTo>
                <a:lnTo>
                  <a:pt x="445196" y="0"/>
                </a:lnTo>
                <a:lnTo>
                  <a:pt x="519689" y="105558"/>
                </a:lnTo>
                <a:cubicBezTo>
                  <a:pt x="594540" y="223194"/>
                  <a:pt x="658021" y="347782"/>
                  <a:pt x="709194" y="477482"/>
                </a:cubicBezTo>
                <a:lnTo>
                  <a:pt x="740172" y="568537"/>
                </a:lnTo>
                <a:lnTo>
                  <a:pt x="216813" y="738587"/>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66" name="Freeform 165"/>
          <p:cNvSpPr/>
          <p:nvPr/>
        </p:nvSpPr>
        <p:spPr>
          <a:xfrm rot="9720000">
            <a:off x="9040506" y="4546304"/>
            <a:ext cx="614329" cy="630384"/>
          </a:xfrm>
          <a:custGeom>
            <a:avLst/>
            <a:gdLst>
              <a:gd name="connsiteX0" fmla="*/ 170049 w 614329"/>
              <a:gd name="connsiteY0" fmla="*/ 630384 h 630384"/>
              <a:gd name="connsiteX1" fmla="*/ 0 w 614329"/>
              <a:gd name="connsiteY1" fmla="*/ 107024 h 630384"/>
              <a:gd name="connsiteX2" fmla="*/ 75869 w 614329"/>
              <a:gd name="connsiteY2" fmla="*/ 81213 h 630384"/>
              <a:gd name="connsiteX3" fmla="*/ 489669 w 614329"/>
              <a:gd name="connsiteY3" fmla="*/ 4577 h 630384"/>
              <a:gd name="connsiteX4" fmla="*/ 614329 w 614329"/>
              <a:gd name="connsiteY4" fmla="*/ 0 h 630384"/>
              <a:gd name="connsiteX5" fmla="*/ 614329 w 614329"/>
              <a:gd name="connsiteY5" fmla="*/ 550698 h 630384"/>
              <a:gd name="connsiteX6" fmla="*/ 536745 w 614329"/>
              <a:gd name="connsiteY6" fmla="*/ 553547 h 630384"/>
              <a:gd name="connsiteX7" fmla="*/ 227628 w 614329"/>
              <a:gd name="connsiteY7" fmla="*/ 610796 h 630384"/>
              <a:gd name="connsiteX8" fmla="*/ 170049 w 614329"/>
              <a:gd name="connsiteY8" fmla="*/ 630384 h 63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329" h="630384">
                <a:moveTo>
                  <a:pt x="170049" y="630384"/>
                </a:moveTo>
                <a:lnTo>
                  <a:pt x="0" y="107024"/>
                </a:lnTo>
                <a:lnTo>
                  <a:pt x="75869" y="81213"/>
                </a:lnTo>
                <a:cubicBezTo>
                  <a:pt x="210222" y="42580"/>
                  <a:pt x="348768" y="16723"/>
                  <a:pt x="489669" y="4577"/>
                </a:cubicBezTo>
                <a:lnTo>
                  <a:pt x="614329" y="0"/>
                </a:lnTo>
                <a:lnTo>
                  <a:pt x="614329" y="550698"/>
                </a:lnTo>
                <a:lnTo>
                  <a:pt x="536745" y="553547"/>
                </a:lnTo>
                <a:cubicBezTo>
                  <a:pt x="431488" y="562620"/>
                  <a:pt x="327992" y="581936"/>
                  <a:pt x="227628" y="610796"/>
                </a:cubicBezTo>
                <a:lnTo>
                  <a:pt x="170049" y="630384"/>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65" name="Freeform 164"/>
          <p:cNvSpPr/>
          <p:nvPr/>
        </p:nvSpPr>
        <p:spPr>
          <a:xfrm rot="9720000">
            <a:off x="7178070" y="4544442"/>
            <a:ext cx="782790" cy="774044"/>
          </a:xfrm>
          <a:custGeom>
            <a:avLst/>
            <a:gdLst>
              <a:gd name="connsiteX0" fmla="*/ 337593 w 782790"/>
              <a:gd name="connsiteY0" fmla="*/ 774044 h 774044"/>
              <a:gd name="connsiteX1" fmla="*/ 328905 w 782790"/>
              <a:gd name="connsiteY1" fmla="*/ 761733 h 774044"/>
              <a:gd name="connsiteX2" fmla="*/ 112474 w 782790"/>
              <a:gd name="connsiteY2" fmla="*/ 533724 h 774044"/>
              <a:gd name="connsiteX3" fmla="*/ 0 w 782790"/>
              <a:gd name="connsiteY3" fmla="*/ 445525 h 774044"/>
              <a:gd name="connsiteX4" fmla="*/ 323693 w 782790"/>
              <a:gd name="connsiteY4" fmla="*/ 0 h 774044"/>
              <a:gd name="connsiteX5" fmla="*/ 473236 w 782790"/>
              <a:gd name="connsiteY5" fmla="*/ 117269 h 774044"/>
              <a:gd name="connsiteX6" fmla="*/ 762961 w 782790"/>
              <a:gd name="connsiteY6" fmla="*/ 422494 h 774044"/>
              <a:gd name="connsiteX7" fmla="*/ 782790 w 782790"/>
              <a:gd name="connsiteY7" fmla="*/ 450591 h 774044"/>
              <a:gd name="connsiteX8" fmla="*/ 337593 w 782790"/>
              <a:gd name="connsiteY8" fmla="*/ 774044 h 77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790" h="774044">
                <a:moveTo>
                  <a:pt x="337593" y="774044"/>
                </a:moveTo>
                <a:lnTo>
                  <a:pt x="328905" y="761733"/>
                </a:lnTo>
                <a:cubicBezTo>
                  <a:pt x="264672" y="679393"/>
                  <a:pt x="192295" y="602932"/>
                  <a:pt x="112474" y="533724"/>
                </a:cubicBezTo>
                <a:lnTo>
                  <a:pt x="0" y="445525"/>
                </a:lnTo>
                <a:lnTo>
                  <a:pt x="323693" y="0"/>
                </a:lnTo>
                <a:lnTo>
                  <a:pt x="473236" y="117269"/>
                </a:lnTo>
                <a:cubicBezTo>
                  <a:pt x="580088" y="209914"/>
                  <a:pt x="676975" y="312269"/>
                  <a:pt x="762961" y="422494"/>
                </a:cubicBezTo>
                <a:lnTo>
                  <a:pt x="782790" y="450591"/>
                </a:lnTo>
                <a:lnTo>
                  <a:pt x="337593" y="774044"/>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64" name="Freeform 163"/>
          <p:cNvSpPr/>
          <p:nvPr/>
        </p:nvSpPr>
        <p:spPr>
          <a:xfrm rot="9720000">
            <a:off x="8391342" y="4769708"/>
            <a:ext cx="639342" cy="617579"/>
          </a:xfrm>
          <a:custGeom>
            <a:avLst/>
            <a:gdLst>
              <a:gd name="connsiteX0" fmla="*/ 0 w 639342"/>
              <a:gd name="connsiteY0" fmla="*/ 552260 h 617579"/>
              <a:gd name="connsiteX1" fmla="*/ 0 w 639342"/>
              <a:gd name="connsiteY1" fmla="*/ 1561 h 617579"/>
              <a:gd name="connsiteX2" fmla="*/ 42507 w 639342"/>
              <a:gd name="connsiteY2" fmla="*/ 0 h 617579"/>
              <a:gd name="connsiteX3" fmla="*/ 473357 w 639342"/>
              <a:gd name="connsiteY3" fmla="*/ 48883 h 617579"/>
              <a:gd name="connsiteX4" fmla="*/ 639342 w 639342"/>
              <a:gd name="connsiteY4" fmla="*/ 93697 h 617579"/>
              <a:gd name="connsiteX5" fmla="*/ 469122 w 639342"/>
              <a:gd name="connsiteY5" fmla="*/ 617579 h 617579"/>
              <a:gd name="connsiteX6" fmla="*/ 357580 w 639342"/>
              <a:gd name="connsiteY6" fmla="*/ 587464 h 617579"/>
              <a:gd name="connsiteX7" fmla="*/ 35726 w 639342"/>
              <a:gd name="connsiteY7" fmla="*/ 550948 h 617579"/>
              <a:gd name="connsiteX8" fmla="*/ 0 w 639342"/>
              <a:gd name="connsiteY8" fmla="*/ 552260 h 61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342" h="617579">
                <a:moveTo>
                  <a:pt x="0" y="552260"/>
                </a:moveTo>
                <a:lnTo>
                  <a:pt x="0" y="1561"/>
                </a:lnTo>
                <a:lnTo>
                  <a:pt x="42507" y="0"/>
                </a:lnTo>
                <a:cubicBezTo>
                  <a:pt x="185302" y="1801"/>
                  <a:pt x="329531" y="17783"/>
                  <a:pt x="473357" y="48883"/>
                </a:cubicBezTo>
                <a:lnTo>
                  <a:pt x="639342" y="93697"/>
                </a:lnTo>
                <a:lnTo>
                  <a:pt x="469122" y="617579"/>
                </a:lnTo>
                <a:lnTo>
                  <a:pt x="357580" y="587464"/>
                </a:lnTo>
                <a:cubicBezTo>
                  <a:pt x="250140" y="564232"/>
                  <a:pt x="142398" y="552293"/>
                  <a:pt x="35726" y="550948"/>
                </a:cubicBezTo>
                <a:lnTo>
                  <a:pt x="0" y="55226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63" name="Freeform 162"/>
          <p:cNvSpPr/>
          <p:nvPr/>
        </p:nvSpPr>
        <p:spPr>
          <a:xfrm rot="9720000">
            <a:off x="7753663" y="4735561"/>
            <a:ext cx="741565" cy="728397"/>
          </a:xfrm>
          <a:custGeom>
            <a:avLst/>
            <a:gdLst>
              <a:gd name="connsiteX0" fmla="*/ 417477 w 741565"/>
              <a:gd name="connsiteY0" fmla="*/ 728397 h 728397"/>
              <a:gd name="connsiteX1" fmla="*/ 306582 w 741565"/>
              <a:gd name="connsiteY1" fmla="*/ 657966 h 728397"/>
              <a:gd name="connsiteX2" fmla="*/ 5027 w 741565"/>
              <a:gd name="connsiteY2" fmla="*/ 525239 h 728397"/>
              <a:gd name="connsiteX3" fmla="*/ 0 w 741565"/>
              <a:gd name="connsiteY3" fmla="*/ 523881 h 728397"/>
              <a:gd name="connsiteX4" fmla="*/ 170220 w 741565"/>
              <a:gd name="connsiteY4" fmla="*/ 0 h 728397"/>
              <a:gd name="connsiteX5" fmla="*/ 175246 w 741565"/>
              <a:gd name="connsiteY5" fmla="*/ 1357 h 728397"/>
              <a:gd name="connsiteX6" fmla="*/ 578924 w 741565"/>
              <a:gd name="connsiteY6" fmla="*/ 179033 h 728397"/>
              <a:gd name="connsiteX7" fmla="*/ 741565 w 741565"/>
              <a:gd name="connsiteY7" fmla="*/ 282328 h 728397"/>
              <a:gd name="connsiteX8" fmla="*/ 417477 w 741565"/>
              <a:gd name="connsiteY8" fmla="*/ 728397 h 72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565" h="728397">
                <a:moveTo>
                  <a:pt x="417477" y="728397"/>
                </a:moveTo>
                <a:lnTo>
                  <a:pt x="306582" y="657966"/>
                </a:lnTo>
                <a:cubicBezTo>
                  <a:pt x="212573" y="604639"/>
                  <a:pt x="111822" y="559939"/>
                  <a:pt x="5027" y="525239"/>
                </a:cubicBezTo>
                <a:lnTo>
                  <a:pt x="0" y="523881"/>
                </a:lnTo>
                <a:lnTo>
                  <a:pt x="170220" y="0"/>
                </a:lnTo>
                <a:lnTo>
                  <a:pt x="175246" y="1357"/>
                </a:lnTo>
                <a:cubicBezTo>
                  <a:pt x="318208" y="47808"/>
                  <a:pt x="453080" y="107646"/>
                  <a:pt x="578924" y="179033"/>
                </a:cubicBezTo>
                <a:lnTo>
                  <a:pt x="741565" y="282328"/>
                </a:lnTo>
                <a:lnTo>
                  <a:pt x="417477" y="728397"/>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121" name="Donut 120"/>
          <p:cNvSpPr/>
          <p:nvPr/>
        </p:nvSpPr>
        <p:spPr>
          <a:xfrm rot="16200000">
            <a:off x="6492118" y="1301037"/>
            <a:ext cx="3863007" cy="3819975"/>
          </a:xfrm>
          <a:prstGeom prst="donut">
            <a:avLst>
              <a:gd name="adj" fmla="val 109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a:ea typeface="+mn-ea"/>
              <a:cs typeface="+mn-cs"/>
            </a:endParaRPr>
          </a:p>
        </p:txBody>
      </p:sp>
      <p:sp>
        <p:nvSpPr>
          <p:cNvPr id="49" name="TextBox 48">
            <a:extLst>
              <a:ext uri="{FF2B5EF4-FFF2-40B4-BE49-F238E27FC236}">
                <a16:creationId xmlns:a16="http://schemas.microsoft.com/office/drawing/2014/main" id="{6FF16268-D788-48E7-A2E0-3C200EE2CA78}"/>
              </a:ext>
            </a:extLst>
          </p:cNvPr>
          <p:cNvSpPr txBox="1"/>
          <p:nvPr/>
        </p:nvSpPr>
        <p:spPr>
          <a:xfrm>
            <a:off x="52838" y="2415812"/>
            <a:ext cx="5666974" cy="369332"/>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B5C"/>
                </a:solidFill>
                <a:effectLst/>
                <a:uLnTx/>
                <a:uFillTx/>
                <a:latin typeface="Tahoma"/>
                <a:ea typeface="+mn-ea"/>
                <a:cs typeface="+mn-cs"/>
              </a:rPr>
              <a:t>COACHING</a:t>
            </a:r>
          </a:p>
        </p:txBody>
      </p:sp>
      <p:sp>
        <p:nvSpPr>
          <p:cNvPr id="50" name="TextBox 49">
            <a:extLst>
              <a:ext uri="{FF2B5EF4-FFF2-40B4-BE49-F238E27FC236}">
                <a16:creationId xmlns:a16="http://schemas.microsoft.com/office/drawing/2014/main" id="{ADF4364B-6FD3-440F-9C0E-B8300ECB55D4}"/>
              </a:ext>
            </a:extLst>
          </p:cNvPr>
          <p:cNvSpPr txBox="1"/>
          <p:nvPr/>
        </p:nvSpPr>
        <p:spPr>
          <a:xfrm>
            <a:off x="-289449" y="3234857"/>
            <a:ext cx="6019776" cy="369332"/>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B5C"/>
                </a:solidFill>
                <a:effectLst/>
                <a:uLnTx/>
                <a:uFillTx/>
                <a:latin typeface="Tahoma"/>
                <a:ea typeface="+mn-ea"/>
                <a:cs typeface="+mn-cs"/>
              </a:rPr>
              <a:t>ORGANIZING DEVELOPMENT OPPORTUNITIES</a:t>
            </a:r>
          </a:p>
        </p:txBody>
      </p:sp>
      <p:sp>
        <p:nvSpPr>
          <p:cNvPr id="51" name="TextBox 50">
            <a:extLst>
              <a:ext uri="{FF2B5EF4-FFF2-40B4-BE49-F238E27FC236}">
                <a16:creationId xmlns:a16="http://schemas.microsoft.com/office/drawing/2014/main" id="{40F4D269-0A44-4982-B658-E0F4FEB5BDE9}"/>
              </a:ext>
            </a:extLst>
          </p:cNvPr>
          <p:cNvSpPr txBox="1"/>
          <p:nvPr/>
        </p:nvSpPr>
        <p:spPr>
          <a:xfrm>
            <a:off x="2017551" y="5332775"/>
            <a:ext cx="3717613" cy="369332"/>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7BF10"/>
                </a:solidFill>
                <a:effectLst/>
                <a:uLnTx/>
                <a:uFillTx/>
                <a:latin typeface="Tahoma"/>
                <a:ea typeface="+mn-ea"/>
                <a:cs typeface="+mn-cs"/>
              </a:rPr>
              <a:t>DOCUMENTING INCIDENTS</a:t>
            </a:r>
          </a:p>
        </p:txBody>
      </p:sp>
      <p:sp>
        <p:nvSpPr>
          <p:cNvPr id="3" name="Oval 2">
            <a:extLst>
              <a:ext uri="{FF2B5EF4-FFF2-40B4-BE49-F238E27FC236}">
                <a16:creationId xmlns:a16="http://schemas.microsoft.com/office/drawing/2014/main" id="{6579B6AD-9FD3-B674-EBFB-A9C7C79A2917}"/>
              </a:ext>
            </a:extLst>
          </p:cNvPr>
          <p:cNvSpPr/>
          <p:nvPr/>
        </p:nvSpPr>
        <p:spPr>
          <a:xfrm>
            <a:off x="7029450" y="1792853"/>
            <a:ext cx="2774539" cy="28272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2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withEffect">
                                  <p:stCondLst>
                                    <p:cond delay="0"/>
                                  </p:stCondLst>
                                  <p:childTnLst>
                                    <p:animEffect transition="out" filter="wheel(1)">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16299E-B697-4360-A37B-46B71C199318}"/>
              </a:ext>
            </a:extLst>
          </p:cNvPr>
          <p:cNvSpPr txBox="1"/>
          <p:nvPr/>
        </p:nvSpPr>
        <p:spPr>
          <a:xfrm>
            <a:off x="435571" y="1966301"/>
            <a:ext cx="11168825"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rPr>
              <a:t>Bachelor's degree in Human Services or related field required; Master's degree or higher preferred (may be based on local, state or federal contract requirements).</a:t>
            </a:r>
          </a:p>
          <a:p>
            <a:endParaRPr lang="en-US" sz="2000" dirty="0"/>
          </a:p>
          <a:p>
            <a:pPr marL="342900" indent="-342900">
              <a:buFont typeface="Arial" panose="020B0604020202020204" pitchFamily="34" charset="0"/>
              <a:buChar char="•"/>
            </a:pPr>
            <a:r>
              <a:rPr lang="en-US" sz="2000" dirty="0">
                <a:solidFill>
                  <a:schemeClr val="tx2"/>
                </a:solidFill>
              </a:rPr>
              <a:t>2 to 3 years of experience working with children and families in community-based programs as well as prior management and supervisory experience preferred. </a:t>
            </a:r>
          </a:p>
          <a:p>
            <a:endParaRPr lang="en-US" sz="2000" dirty="0"/>
          </a:p>
          <a:p>
            <a:pPr marL="342900" indent="-342900">
              <a:buFont typeface="Arial" panose="020B0604020202020204" pitchFamily="34" charset="0"/>
              <a:buChar char="•"/>
            </a:pPr>
            <a:r>
              <a:rPr lang="en-US" sz="2000" dirty="0">
                <a:solidFill>
                  <a:schemeClr val="tx2"/>
                </a:solidFill>
              </a:rPr>
              <a:t>Flexibility to be on-call (continuously or rotationally) to provide support to OTWH Consultants.</a:t>
            </a:r>
          </a:p>
          <a:p>
            <a:pPr marL="342900" indent="-342900">
              <a:buFont typeface="Arial" panose="020B0604020202020204" pitchFamily="34" charset="0"/>
              <a:buChar char="•"/>
            </a:pPr>
            <a:endParaRPr lang="en-US" sz="2000" dirty="0"/>
          </a:p>
        </p:txBody>
      </p:sp>
      <p:sp>
        <p:nvSpPr>
          <p:cNvPr id="4" name="Title 4">
            <a:extLst>
              <a:ext uri="{FF2B5EF4-FFF2-40B4-BE49-F238E27FC236}">
                <a16:creationId xmlns:a16="http://schemas.microsoft.com/office/drawing/2014/main" id="{B6471D36-9353-4425-94FB-6C8F0A38D7DE}"/>
              </a:ext>
            </a:extLst>
          </p:cNvPr>
          <p:cNvSpPr txBox="1">
            <a:spLocks/>
          </p:cNvSpPr>
          <p:nvPr/>
        </p:nvSpPr>
        <p:spPr>
          <a:xfrm>
            <a:off x="520412" y="662488"/>
            <a:ext cx="10515600" cy="9144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600" kern="1200">
                <a:solidFill>
                  <a:srgbClr val="004D6E"/>
                </a:solidFill>
                <a:latin typeface="Tahoma" panose="020B0604030504040204" pitchFamily="34" charset="0"/>
                <a:ea typeface="Tahoma" panose="020B0604030504040204" pitchFamily="34" charset="0"/>
                <a:cs typeface="Tahoma" panose="020B0604030504040204" pitchFamily="34" charset="0"/>
              </a:defRPr>
            </a:lvl1pPr>
          </a:lstStyle>
          <a:p>
            <a:r>
              <a:rPr lang="en-US" sz="3200" dirty="0"/>
              <a:t>Job Prerequisites: OTWH Supervisors</a:t>
            </a:r>
          </a:p>
        </p:txBody>
      </p:sp>
    </p:spTree>
    <p:extLst>
      <p:ext uri="{BB962C8B-B14F-4D97-AF65-F5344CB8AC3E}">
        <p14:creationId xmlns:p14="http://schemas.microsoft.com/office/powerpoint/2010/main" val="131288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2E00-2D78-40C9-AE87-92459F2D8694}"/>
              </a:ext>
            </a:extLst>
          </p:cNvPr>
          <p:cNvSpPr>
            <a:spLocks noGrp="1"/>
          </p:cNvSpPr>
          <p:nvPr>
            <p:ph type="title"/>
          </p:nvPr>
        </p:nvSpPr>
        <p:spPr>
          <a:xfrm>
            <a:off x="551873" y="524256"/>
            <a:ext cx="10515600" cy="914400"/>
          </a:xfrm>
        </p:spPr>
        <p:txBody>
          <a:bodyPr>
            <a:normAutofit/>
          </a:bodyPr>
          <a:lstStyle/>
          <a:p>
            <a:r>
              <a:rPr lang="en-US" sz="3200" dirty="0"/>
              <a:t>Characteristics of Effective OTWH Consultants</a:t>
            </a:r>
          </a:p>
        </p:txBody>
      </p:sp>
      <p:sp>
        <p:nvSpPr>
          <p:cNvPr id="3" name="Content Placeholder 2">
            <a:extLst>
              <a:ext uri="{FF2B5EF4-FFF2-40B4-BE49-F238E27FC236}">
                <a16:creationId xmlns:a16="http://schemas.microsoft.com/office/drawing/2014/main" id="{35FD1954-9BBC-4A99-BDCB-5DFB22F0F1EE}"/>
              </a:ext>
            </a:extLst>
          </p:cNvPr>
          <p:cNvSpPr>
            <a:spLocks noGrp="1"/>
          </p:cNvSpPr>
          <p:nvPr>
            <p:ph sz="half" idx="1"/>
          </p:nvPr>
        </p:nvSpPr>
        <p:spPr>
          <a:xfrm>
            <a:off x="2140523" y="2015110"/>
            <a:ext cx="3576786" cy="3273328"/>
          </a:xfrm>
        </p:spPr>
        <p:txBody>
          <a:bodyPr vert="horz" lIns="91440" tIns="45720" rIns="91440" bIns="45720" rtlCol="0" anchor="t">
            <a:normAutofit lnSpcReduction="10000"/>
          </a:bodyPr>
          <a:lstStyle/>
          <a:p>
            <a:pPr marL="227965" indent="-227965">
              <a:spcBef>
                <a:spcPts val="0"/>
              </a:spcBef>
              <a:spcAft>
                <a:spcPts val="1200"/>
              </a:spcAft>
            </a:pPr>
            <a:r>
              <a:rPr lang="en-US" sz="2000" dirty="0">
                <a:solidFill>
                  <a:schemeClr val="tx2"/>
                </a:solidFill>
                <a:latin typeface="Tahoma"/>
                <a:ea typeface="Tahoma"/>
                <a:cs typeface="Tahoma"/>
              </a:rPr>
              <a:t>warm, caring &amp; empathetic</a:t>
            </a:r>
          </a:p>
          <a:p>
            <a:pPr marL="227965" indent="-227965">
              <a:spcBef>
                <a:spcPts val="0"/>
              </a:spcBef>
              <a:spcAft>
                <a:spcPts val="1200"/>
              </a:spcAft>
            </a:pPr>
            <a:r>
              <a:rPr lang="en-US" sz="2000" dirty="0">
                <a:solidFill>
                  <a:schemeClr val="tx2"/>
                </a:solidFill>
                <a:latin typeface="Tahoma"/>
                <a:ea typeface="Tahoma"/>
                <a:cs typeface="Tahoma"/>
              </a:rPr>
              <a:t>non-judgmental</a:t>
            </a:r>
          </a:p>
          <a:p>
            <a:pPr marL="227965" indent="-227965">
              <a:spcBef>
                <a:spcPts val="0"/>
              </a:spcBef>
              <a:spcAft>
                <a:spcPts val="1200"/>
              </a:spcAft>
            </a:pPr>
            <a:r>
              <a:rPr lang="en-US" sz="2000" dirty="0">
                <a:solidFill>
                  <a:schemeClr val="tx2"/>
                </a:solidFill>
                <a:latin typeface="Tahoma"/>
                <a:ea typeface="Tahoma"/>
                <a:cs typeface="Tahoma"/>
              </a:rPr>
              <a:t>available &amp; flexible</a:t>
            </a:r>
          </a:p>
          <a:p>
            <a:pPr marL="227965" indent="-227965">
              <a:spcBef>
                <a:spcPts val="0"/>
              </a:spcBef>
              <a:spcAft>
                <a:spcPts val="1200"/>
              </a:spcAft>
            </a:pPr>
            <a:r>
              <a:rPr lang="en-US" sz="2000" dirty="0">
                <a:solidFill>
                  <a:schemeClr val="tx2"/>
                </a:solidFill>
                <a:latin typeface="Tahoma"/>
                <a:ea typeface="Tahoma"/>
                <a:cs typeface="Tahoma"/>
              </a:rPr>
              <a:t>collaborative</a:t>
            </a:r>
          </a:p>
          <a:p>
            <a:pPr marL="227965" indent="-227965">
              <a:spcBef>
                <a:spcPts val="0"/>
              </a:spcBef>
              <a:spcAft>
                <a:spcPts val="1200"/>
              </a:spcAft>
            </a:pPr>
            <a:r>
              <a:rPr lang="en-US" sz="2000" dirty="0">
                <a:solidFill>
                  <a:schemeClr val="tx2"/>
                </a:solidFill>
                <a:latin typeface="Tahoma"/>
                <a:ea typeface="Tahoma"/>
                <a:cs typeface="Tahoma"/>
              </a:rPr>
              <a:t>positive</a:t>
            </a:r>
            <a:endParaRPr lang="en-US" sz="2000" dirty="0">
              <a:solidFill>
                <a:schemeClr val="tx2"/>
              </a:solidFill>
            </a:endParaRPr>
          </a:p>
          <a:p>
            <a:pPr marL="227965" indent="-227965">
              <a:spcBef>
                <a:spcPts val="0"/>
              </a:spcBef>
              <a:spcAft>
                <a:spcPts val="1200"/>
              </a:spcAft>
            </a:pPr>
            <a:r>
              <a:rPr lang="en-US" sz="2000" dirty="0">
                <a:solidFill>
                  <a:schemeClr val="tx2"/>
                </a:solidFill>
                <a:latin typeface="Tahoma"/>
                <a:ea typeface="Tahoma"/>
                <a:cs typeface="Tahoma"/>
              </a:rPr>
              <a:t>communicative</a:t>
            </a:r>
          </a:p>
          <a:p>
            <a:pPr marL="227965" indent="-227965">
              <a:spcBef>
                <a:spcPts val="0"/>
              </a:spcBef>
              <a:spcAft>
                <a:spcPts val="1200"/>
              </a:spcAft>
            </a:pPr>
            <a:r>
              <a:rPr lang="en-US" sz="2000" dirty="0">
                <a:solidFill>
                  <a:schemeClr val="tx2"/>
                </a:solidFill>
                <a:latin typeface="Tahoma"/>
                <a:ea typeface="Tahoma"/>
                <a:cs typeface="Tahoma"/>
              </a:rPr>
              <a:t>confidential</a:t>
            </a:r>
          </a:p>
          <a:p>
            <a:pPr marL="227965" indent="-227965">
              <a:spcBef>
                <a:spcPts val="0"/>
              </a:spcBef>
              <a:spcAft>
                <a:spcPts val="1200"/>
              </a:spcAft>
            </a:pPr>
            <a:endParaRPr lang="en-US" sz="2000" dirty="0">
              <a:solidFill>
                <a:schemeClr val="tx2"/>
              </a:solidFill>
            </a:endParaRPr>
          </a:p>
          <a:p>
            <a:pPr marL="0" indent="0">
              <a:spcBef>
                <a:spcPts val="0"/>
              </a:spcBef>
              <a:spcAft>
                <a:spcPts val="1200"/>
              </a:spcAft>
              <a:buNone/>
            </a:pPr>
            <a:endParaRPr lang="en-US" sz="2000" dirty="0">
              <a:solidFill>
                <a:schemeClr val="tx2"/>
              </a:solidFill>
            </a:endParaRPr>
          </a:p>
          <a:p>
            <a:pPr marL="227965" indent="-227965">
              <a:spcBef>
                <a:spcPts val="0"/>
              </a:spcBef>
              <a:spcAft>
                <a:spcPts val="1200"/>
              </a:spcAft>
            </a:pPr>
            <a:endParaRPr lang="en-US" sz="2000" dirty="0">
              <a:solidFill>
                <a:schemeClr val="tx2"/>
              </a:solidFill>
            </a:endParaRPr>
          </a:p>
          <a:p>
            <a:pPr marL="0" indent="0">
              <a:spcBef>
                <a:spcPts val="0"/>
              </a:spcBef>
              <a:spcAft>
                <a:spcPts val="1200"/>
              </a:spcAft>
              <a:buNone/>
            </a:pPr>
            <a:endParaRPr lang="en-US" sz="2000" dirty="0">
              <a:solidFill>
                <a:schemeClr val="tx2"/>
              </a:solidFill>
            </a:endParaRPr>
          </a:p>
          <a:p>
            <a:pPr marL="227965" indent="-227965">
              <a:spcBef>
                <a:spcPts val="0"/>
              </a:spcBef>
              <a:spcAft>
                <a:spcPts val="1200"/>
              </a:spcAft>
            </a:pPr>
            <a:endParaRPr lang="en-US" sz="2000" dirty="0">
              <a:solidFill>
                <a:schemeClr val="tx2"/>
              </a:solidFill>
            </a:endParaRPr>
          </a:p>
          <a:p>
            <a:pPr marL="227965" indent="-227965">
              <a:spcBef>
                <a:spcPts val="0"/>
              </a:spcBef>
              <a:spcAft>
                <a:spcPts val="1200"/>
              </a:spcAft>
            </a:pPr>
            <a:endParaRPr lang="en-US" sz="2000" dirty="0">
              <a:solidFill>
                <a:schemeClr val="tx2"/>
              </a:solidFill>
            </a:endParaRPr>
          </a:p>
          <a:p>
            <a:pPr marL="227965" indent="-227965">
              <a:spcBef>
                <a:spcPts val="0"/>
              </a:spcBef>
              <a:spcAft>
                <a:spcPts val="1200"/>
              </a:spcAft>
            </a:pPr>
            <a:endParaRPr lang="en-US" sz="2000" dirty="0">
              <a:solidFill>
                <a:schemeClr val="tx2"/>
              </a:solidFill>
            </a:endParaRPr>
          </a:p>
          <a:p>
            <a:pPr marL="227965" indent="-227965">
              <a:spcBef>
                <a:spcPts val="0"/>
              </a:spcBef>
              <a:spcAft>
                <a:spcPts val="1200"/>
              </a:spcAft>
            </a:pPr>
            <a:endParaRPr lang="en-US" sz="2000" dirty="0">
              <a:solidFill>
                <a:schemeClr val="tx2"/>
              </a:solidFill>
            </a:endParaRPr>
          </a:p>
          <a:p>
            <a:pPr marL="227965" indent="-227965">
              <a:spcAft>
                <a:spcPts val="1200"/>
              </a:spcAft>
            </a:pPr>
            <a:endParaRPr lang="en-US" sz="2000" dirty="0">
              <a:solidFill>
                <a:schemeClr val="tx2"/>
              </a:solidFill>
            </a:endParaRPr>
          </a:p>
        </p:txBody>
      </p:sp>
      <p:sp>
        <p:nvSpPr>
          <p:cNvPr id="4" name="Content Placeholder 3">
            <a:extLst>
              <a:ext uri="{FF2B5EF4-FFF2-40B4-BE49-F238E27FC236}">
                <a16:creationId xmlns:a16="http://schemas.microsoft.com/office/drawing/2014/main" id="{CBAAF05D-DCE5-4415-A8BE-61F0DC3F3D5F}"/>
              </a:ext>
            </a:extLst>
          </p:cNvPr>
          <p:cNvSpPr>
            <a:spLocks noGrp="1"/>
          </p:cNvSpPr>
          <p:nvPr>
            <p:ph sz="half" idx="2"/>
          </p:nvPr>
        </p:nvSpPr>
        <p:spPr>
          <a:xfrm>
            <a:off x="6144256" y="1597395"/>
            <a:ext cx="3992415" cy="4280535"/>
          </a:xfrm>
        </p:spPr>
        <p:txBody>
          <a:bodyPr vert="horz" lIns="91440" tIns="45720" rIns="91440" bIns="45720" rtlCol="0" anchor="t">
            <a:normAutofit lnSpcReduction="10000"/>
          </a:bodyPr>
          <a:lstStyle/>
          <a:p>
            <a:pPr marL="0" indent="0">
              <a:spcBef>
                <a:spcPts val="0"/>
              </a:spcBef>
              <a:spcAft>
                <a:spcPts val="1200"/>
              </a:spcAft>
              <a:buNone/>
            </a:pPr>
            <a:endParaRPr lang="en-US" sz="2000" dirty="0">
              <a:solidFill>
                <a:schemeClr val="tx2"/>
              </a:solidFill>
              <a:latin typeface="Tahoma"/>
              <a:ea typeface="Tahoma"/>
              <a:cs typeface="Tahoma"/>
            </a:endParaRPr>
          </a:p>
          <a:p>
            <a:pPr marL="227965" indent="-227965">
              <a:spcBef>
                <a:spcPts val="0"/>
              </a:spcBef>
              <a:spcAft>
                <a:spcPts val="1200"/>
              </a:spcAft>
            </a:pPr>
            <a:r>
              <a:rPr lang="en-US" sz="2000" dirty="0">
                <a:solidFill>
                  <a:schemeClr val="tx2"/>
                </a:solidFill>
                <a:latin typeface="Tahoma"/>
                <a:ea typeface="Tahoma"/>
                <a:cs typeface="Tahoma"/>
              </a:rPr>
              <a:t>knowledgeable &amp; resourceful</a:t>
            </a:r>
          </a:p>
          <a:p>
            <a:pPr marL="227965" indent="-227965">
              <a:spcBef>
                <a:spcPts val="0"/>
              </a:spcBef>
              <a:spcAft>
                <a:spcPts val="1200"/>
              </a:spcAft>
            </a:pPr>
            <a:r>
              <a:rPr lang="en-US" sz="2000" dirty="0">
                <a:solidFill>
                  <a:schemeClr val="tx2"/>
                </a:solidFill>
                <a:latin typeface="Tahoma"/>
                <a:ea typeface="Tahoma"/>
                <a:cs typeface="Tahoma"/>
              </a:rPr>
              <a:t>comfortable with technology</a:t>
            </a:r>
          </a:p>
          <a:p>
            <a:pPr marL="227965" indent="-227965">
              <a:spcBef>
                <a:spcPts val="0"/>
              </a:spcBef>
              <a:spcAft>
                <a:spcPts val="1200"/>
              </a:spcAft>
            </a:pPr>
            <a:r>
              <a:rPr lang="en-US" sz="2000" dirty="0">
                <a:solidFill>
                  <a:schemeClr val="tx2"/>
                </a:solidFill>
                <a:latin typeface="Tahoma"/>
                <a:ea typeface="Tahoma"/>
                <a:cs typeface="Tahoma"/>
              </a:rPr>
              <a:t>detail oriented</a:t>
            </a:r>
          </a:p>
          <a:p>
            <a:pPr marL="227965" indent="-227965">
              <a:spcBef>
                <a:spcPts val="0"/>
              </a:spcBef>
              <a:spcAft>
                <a:spcPts val="1200"/>
              </a:spcAft>
            </a:pPr>
            <a:r>
              <a:rPr lang="en-US" sz="2000" dirty="0">
                <a:solidFill>
                  <a:schemeClr val="tx2"/>
                </a:solidFill>
                <a:latin typeface="Tahoma"/>
                <a:ea typeface="Tahoma"/>
                <a:cs typeface="Tahoma"/>
              </a:rPr>
              <a:t>creative</a:t>
            </a:r>
          </a:p>
          <a:p>
            <a:pPr marL="227965" indent="-227965">
              <a:spcBef>
                <a:spcPts val="0"/>
              </a:spcBef>
              <a:spcAft>
                <a:spcPts val="1200"/>
              </a:spcAft>
            </a:pPr>
            <a:r>
              <a:rPr lang="en-US" sz="2000" dirty="0">
                <a:solidFill>
                  <a:schemeClr val="tx2"/>
                </a:solidFill>
                <a:latin typeface="Tahoma"/>
                <a:ea typeface="Tahoma"/>
                <a:cs typeface="Tahoma"/>
              </a:rPr>
              <a:t>persistent</a:t>
            </a:r>
          </a:p>
          <a:p>
            <a:pPr marL="227965" indent="-227965">
              <a:spcBef>
                <a:spcPts val="0"/>
              </a:spcBef>
              <a:spcAft>
                <a:spcPts val="1200"/>
              </a:spcAft>
            </a:pPr>
            <a:r>
              <a:rPr lang="en-US" sz="2000" dirty="0">
                <a:solidFill>
                  <a:schemeClr val="tx2"/>
                </a:solidFill>
                <a:latin typeface="Tahoma"/>
                <a:ea typeface="Tahoma"/>
                <a:cs typeface="Tahoma"/>
              </a:rPr>
              <a:t>supportive</a:t>
            </a:r>
          </a:p>
          <a:p>
            <a:pPr marL="227965" indent="-227965">
              <a:spcBef>
                <a:spcPts val="0"/>
              </a:spcBef>
              <a:spcAft>
                <a:spcPts val="1200"/>
              </a:spcAft>
            </a:pPr>
            <a:r>
              <a:rPr lang="en-US" sz="2000" dirty="0">
                <a:solidFill>
                  <a:schemeClr val="tx2"/>
                </a:solidFill>
                <a:latin typeface="Tahoma"/>
                <a:ea typeface="Tahoma"/>
                <a:cs typeface="Tahoma"/>
              </a:rPr>
              <a:t>receptive to feedback</a:t>
            </a:r>
          </a:p>
          <a:p>
            <a:pPr marL="227965" indent="-227965">
              <a:spcBef>
                <a:spcPts val="0"/>
              </a:spcBef>
              <a:spcAft>
                <a:spcPts val="1200"/>
              </a:spcAft>
            </a:pPr>
            <a:endParaRPr lang="en-US" sz="2000" dirty="0">
              <a:solidFill>
                <a:schemeClr val="tx2"/>
              </a:solidFill>
            </a:endParaRPr>
          </a:p>
          <a:p>
            <a:pPr marL="227965" indent="-227965">
              <a:spcBef>
                <a:spcPts val="0"/>
              </a:spcBef>
              <a:spcAft>
                <a:spcPts val="1200"/>
              </a:spcAft>
            </a:pPr>
            <a:endParaRPr lang="en-US" sz="2000" dirty="0">
              <a:solidFill>
                <a:schemeClr val="tx2"/>
              </a:solidFill>
            </a:endParaRPr>
          </a:p>
          <a:p>
            <a:pPr marL="0" indent="0">
              <a:spcBef>
                <a:spcPts val="0"/>
              </a:spcBef>
              <a:spcAft>
                <a:spcPts val="1200"/>
              </a:spcAft>
              <a:buNone/>
            </a:pPr>
            <a:endParaRPr lang="en-US" sz="2000" dirty="0">
              <a:solidFill>
                <a:schemeClr val="tx2"/>
              </a:solidFill>
            </a:endParaRPr>
          </a:p>
          <a:p>
            <a:pPr marL="0" indent="0">
              <a:spcBef>
                <a:spcPts val="0"/>
              </a:spcBef>
              <a:spcAft>
                <a:spcPts val="1200"/>
              </a:spcAft>
              <a:buNone/>
            </a:pPr>
            <a:endParaRPr lang="en-US" sz="2000" dirty="0">
              <a:solidFill>
                <a:schemeClr val="tx2"/>
              </a:solidFill>
            </a:endParaRPr>
          </a:p>
          <a:p>
            <a:pPr marL="227965" indent="-227965">
              <a:spcBef>
                <a:spcPts val="0"/>
              </a:spcBef>
              <a:spcAft>
                <a:spcPts val="1200"/>
              </a:spcAft>
            </a:pPr>
            <a:endParaRPr lang="en-US" sz="2000" dirty="0">
              <a:solidFill>
                <a:schemeClr val="tx2"/>
              </a:solidFill>
            </a:endParaRPr>
          </a:p>
          <a:p>
            <a:pPr marL="227965" indent="-227965">
              <a:spcBef>
                <a:spcPts val="0"/>
              </a:spcBef>
              <a:spcAft>
                <a:spcPts val="1200"/>
              </a:spcAft>
            </a:pPr>
            <a:endParaRPr lang="en-US" sz="2000" dirty="0">
              <a:solidFill>
                <a:schemeClr val="tx2"/>
              </a:solidFill>
            </a:endParaRPr>
          </a:p>
          <a:p>
            <a:pPr marL="227965" indent="-227965">
              <a:spcBef>
                <a:spcPts val="0"/>
              </a:spcBef>
              <a:spcAft>
                <a:spcPts val="1200"/>
              </a:spcAft>
            </a:pPr>
            <a:endParaRPr lang="en-US" sz="2000" dirty="0">
              <a:solidFill>
                <a:schemeClr val="tx2"/>
              </a:solidFill>
            </a:endParaRPr>
          </a:p>
          <a:p>
            <a:pPr marL="227965" indent="-227965">
              <a:spcAft>
                <a:spcPts val="1200"/>
              </a:spcAft>
            </a:pPr>
            <a:endParaRPr lang="en-US" sz="2000" dirty="0">
              <a:solidFill>
                <a:schemeClr val="tx2"/>
              </a:solidFill>
            </a:endParaRPr>
          </a:p>
        </p:txBody>
      </p:sp>
    </p:spTree>
    <p:extLst>
      <p:ext uri="{BB962C8B-B14F-4D97-AF65-F5344CB8AC3E}">
        <p14:creationId xmlns:p14="http://schemas.microsoft.com/office/powerpoint/2010/main" val="189343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left)">
                                      <p:cBhvr>
                                        <p:cTn id="39" dur="500"/>
                                        <p:tgtEl>
                                          <p:spTgt spid="4">
                                            <p:txEl>
                                              <p:pRg st="2" end="2"/>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left)">
                                      <p:cBhvr>
                                        <p:cTn id="43" dur="500"/>
                                        <p:tgtEl>
                                          <p:spTgt spid="4">
                                            <p:txEl>
                                              <p:pRg st="3" end="3"/>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left)">
                                      <p:cBhvr>
                                        <p:cTn id="47" dur="500"/>
                                        <p:tgtEl>
                                          <p:spTgt spid="4">
                                            <p:txEl>
                                              <p:pRg st="4" end="4"/>
                                            </p:txEl>
                                          </p:spTgt>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Effect transition="in" filter="wipe(left)">
                                      <p:cBhvr>
                                        <p:cTn id="51" dur="500"/>
                                        <p:tgtEl>
                                          <p:spTgt spid="4">
                                            <p:txEl>
                                              <p:pRg st="5" end="5"/>
                                            </p:txEl>
                                          </p:spTgt>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wipe(left)">
                                      <p:cBhvr>
                                        <p:cTn id="55" dur="500"/>
                                        <p:tgtEl>
                                          <p:spTgt spid="4">
                                            <p:txEl>
                                              <p:pRg st="6" end="6"/>
                                            </p:txEl>
                                          </p:spTgt>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Effect transition="in" filter="wipe(left)">
                                      <p:cBhvr>
                                        <p:cTn id="5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2E00-2D78-40C9-AE87-92459F2D8694}"/>
              </a:ext>
            </a:extLst>
          </p:cNvPr>
          <p:cNvSpPr>
            <a:spLocks noGrp="1"/>
          </p:cNvSpPr>
          <p:nvPr>
            <p:ph type="title"/>
          </p:nvPr>
        </p:nvSpPr>
        <p:spPr>
          <a:xfrm>
            <a:off x="404092" y="367813"/>
            <a:ext cx="10515600" cy="914400"/>
          </a:xfrm>
        </p:spPr>
        <p:txBody>
          <a:bodyPr>
            <a:normAutofit/>
          </a:bodyPr>
          <a:lstStyle/>
          <a:p>
            <a:r>
              <a:rPr lang="en-US" sz="3200" dirty="0"/>
              <a:t>Consultant Responsibilities</a:t>
            </a:r>
          </a:p>
        </p:txBody>
      </p:sp>
      <p:sp>
        <p:nvSpPr>
          <p:cNvPr id="9" name="TextBox 8">
            <a:extLst>
              <a:ext uri="{FF2B5EF4-FFF2-40B4-BE49-F238E27FC236}">
                <a16:creationId xmlns:a16="http://schemas.microsoft.com/office/drawing/2014/main" id="{ECD1A433-4276-4481-A065-2524BA659FE4}"/>
              </a:ext>
            </a:extLst>
          </p:cNvPr>
          <p:cNvSpPr txBox="1"/>
          <p:nvPr/>
        </p:nvSpPr>
        <p:spPr>
          <a:xfrm>
            <a:off x="834447" y="1641805"/>
            <a:ext cx="6520873" cy="4216539"/>
          </a:xfrm>
          <a:prstGeom prst="rect">
            <a:avLst/>
          </a:prstGeom>
          <a:solidFill>
            <a:schemeClr val="accent2"/>
          </a:solidFill>
          <a:ln w="28575">
            <a:solidFill>
              <a:schemeClr val="accent6"/>
            </a:solidFill>
          </a:ln>
        </p:spPr>
        <p:txBody>
          <a:bodyPr wrap="square" rtlCol="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Tahoma"/>
              <a:ea typeface="+mn-ea"/>
              <a:cs typeface="+mn-cs"/>
            </a:endParaRPr>
          </a:p>
          <a:p>
            <a:pPr marL="176213" marR="0" lvl="0" indent="-176213"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Tahoma"/>
                <a:ea typeface="+mn-ea"/>
                <a:cs typeface="+mn-cs"/>
              </a:rPr>
              <a:t>Clarify family goals</a:t>
            </a:r>
          </a:p>
          <a:p>
            <a:pPr marL="176213" marR="0" lvl="0" indent="-176213"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Tahoma"/>
                <a:ea typeface="+mn-ea"/>
                <a:cs typeface="+mn-cs"/>
              </a:rPr>
              <a:t>Develop a youth and family Service Plan</a:t>
            </a:r>
          </a:p>
          <a:p>
            <a:pPr marL="176213" marR="0" lvl="0" indent="-176213"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Tahoma"/>
                <a:ea typeface="+mn-ea"/>
                <a:cs typeface="+mn-cs"/>
              </a:rPr>
              <a:t>Provide direct, individualized support 1-2 hours weekly</a:t>
            </a:r>
          </a:p>
          <a:p>
            <a:pPr marL="176213" marR="0" lvl="0" indent="-176213"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Tahoma"/>
                <a:ea typeface="+mn-ea"/>
                <a:cs typeface="+mn-cs"/>
              </a:rPr>
              <a:t>Initiate school contact </a:t>
            </a:r>
          </a:p>
          <a:p>
            <a:pPr marL="176213" marR="0" lvl="0" indent="-176213"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Tahoma"/>
                <a:ea typeface="+mn-ea"/>
                <a:cs typeface="+mn-cs"/>
              </a:rPr>
              <a:t>Facilitate parent skills training</a:t>
            </a:r>
          </a:p>
          <a:p>
            <a:pPr marL="176213" marR="0" lvl="0" indent="-176213"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Tahoma"/>
                <a:ea typeface="+mn-ea"/>
                <a:cs typeface="+mn-cs"/>
              </a:rPr>
              <a:t>Monitor school engagement and academic progress</a:t>
            </a:r>
          </a:p>
          <a:p>
            <a:pPr marL="176213" marR="0" lvl="0" indent="-176213"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Tahoma"/>
                <a:ea typeface="+mn-ea"/>
                <a:cs typeface="+mn-cs"/>
              </a:rPr>
              <a:t>Foster home and school communication</a:t>
            </a:r>
          </a:p>
          <a:p>
            <a:pPr marL="176213" marR="0" lvl="0" indent="-176213"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FFFF"/>
                </a:solidFill>
                <a:effectLst/>
                <a:uLnTx/>
                <a:uFillTx/>
                <a:latin typeface="Tahoma"/>
                <a:ea typeface="+mn-ea"/>
                <a:cs typeface="+mn-cs"/>
              </a:rPr>
              <a:t>Implement homework strategies</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Tahoma"/>
              <a:ea typeface="+mn-ea"/>
              <a:cs typeface="+mn-cs"/>
            </a:endParaRPr>
          </a:p>
        </p:txBody>
      </p:sp>
      <p:sp>
        <p:nvSpPr>
          <p:cNvPr id="10" name="TextBox 9">
            <a:extLst>
              <a:ext uri="{FF2B5EF4-FFF2-40B4-BE49-F238E27FC236}">
                <a16:creationId xmlns:a16="http://schemas.microsoft.com/office/drawing/2014/main" id="{985E4B59-1280-4B4E-81A0-B15F90A138F4}"/>
              </a:ext>
            </a:extLst>
          </p:cNvPr>
          <p:cNvSpPr txBox="1"/>
          <p:nvPr/>
        </p:nvSpPr>
        <p:spPr>
          <a:xfrm>
            <a:off x="6401202" y="4938364"/>
            <a:ext cx="5338618" cy="1138773"/>
          </a:xfrm>
          <a:prstGeom prst="rect">
            <a:avLst/>
          </a:prstGeom>
          <a:solidFill>
            <a:schemeClr val="accent6"/>
          </a:solidFill>
          <a:ln w="28575">
            <a:solidFill>
              <a:schemeClr val="accent2"/>
            </a:solidFill>
          </a:ln>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3B5C"/>
              </a:solidFill>
              <a:effectLst/>
              <a:uLnTx/>
              <a:uFillTx/>
              <a:latin typeface="Tahoma"/>
              <a:ea typeface="+mn-ea"/>
              <a:cs typeface="+mn-cs"/>
            </a:endParaRPr>
          </a:p>
          <a:p>
            <a:pPr marL="176213" marR="0" lvl="0" indent="-176213"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B5C"/>
                </a:solidFill>
                <a:effectLst/>
                <a:uLnTx/>
                <a:uFillTx/>
                <a:latin typeface="Tahoma"/>
                <a:ea typeface="+mn-ea"/>
                <a:cs typeface="+mn-cs"/>
              </a:rPr>
              <a:t>Provide 24/7 crisis support</a:t>
            </a:r>
          </a:p>
          <a:p>
            <a:pPr marL="176213" marR="0" lvl="0" indent="-176213"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B5C"/>
                </a:solidFill>
                <a:effectLst/>
                <a:uLnTx/>
                <a:uFillTx/>
                <a:latin typeface="Tahoma"/>
                <a:ea typeface="+mn-ea"/>
                <a:cs typeface="+mn-cs"/>
              </a:rPr>
              <a:t>Identify needed community-based services</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3B5C"/>
              </a:solidFill>
              <a:effectLst/>
              <a:uLnTx/>
              <a:uFillTx/>
              <a:latin typeface="Tahoma"/>
              <a:ea typeface="+mn-ea"/>
              <a:cs typeface="+mn-cs"/>
            </a:endParaRPr>
          </a:p>
        </p:txBody>
      </p:sp>
      <p:sp>
        <p:nvSpPr>
          <p:cNvPr id="11" name="TextBox 10">
            <a:extLst>
              <a:ext uri="{FF2B5EF4-FFF2-40B4-BE49-F238E27FC236}">
                <a16:creationId xmlns:a16="http://schemas.microsoft.com/office/drawing/2014/main" id="{1AB98DDD-4321-4148-9B69-1799560CF7EF}"/>
              </a:ext>
            </a:extLst>
          </p:cNvPr>
          <p:cNvSpPr txBox="1"/>
          <p:nvPr/>
        </p:nvSpPr>
        <p:spPr>
          <a:xfrm>
            <a:off x="2816169" y="1160777"/>
            <a:ext cx="2724727" cy="4616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B5C"/>
                </a:solidFill>
                <a:effectLst/>
                <a:uLnTx/>
                <a:uFillTx/>
                <a:latin typeface="Tahoma"/>
                <a:ea typeface="+mn-ea"/>
                <a:cs typeface="+mn-cs"/>
              </a:rPr>
              <a:t>Primary</a:t>
            </a:r>
          </a:p>
        </p:txBody>
      </p:sp>
      <p:sp>
        <p:nvSpPr>
          <p:cNvPr id="12" name="TextBox 11">
            <a:extLst>
              <a:ext uri="{FF2B5EF4-FFF2-40B4-BE49-F238E27FC236}">
                <a16:creationId xmlns:a16="http://schemas.microsoft.com/office/drawing/2014/main" id="{41911BF9-50E7-47E4-88D9-627400735DF8}"/>
              </a:ext>
            </a:extLst>
          </p:cNvPr>
          <p:cNvSpPr txBox="1"/>
          <p:nvPr/>
        </p:nvSpPr>
        <p:spPr>
          <a:xfrm>
            <a:off x="7832840" y="4476699"/>
            <a:ext cx="2724727" cy="46166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B5C"/>
                </a:solidFill>
                <a:effectLst/>
                <a:uLnTx/>
                <a:uFillTx/>
                <a:latin typeface="Tahoma"/>
                <a:ea typeface="+mn-ea"/>
                <a:cs typeface="+mn-cs"/>
              </a:rPr>
              <a:t>Secondary</a:t>
            </a:r>
          </a:p>
        </p:txBody>
      </p:sp>
    </p:spTree>
    <p:extLst>
      <p:ext uri="{BB962C8B-B14F-4D97-AF65-F5344CB8AC3E}">
        <p14:creationId xmlns:p14="http://schemas.microsoft.com/office/powerpoint/2010/main" val="235698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386947-5D9F-4D7B-BA32-7A9EA388F439}"/>
              </a:ext>
            </a:extLst>
          </p:cNvPr>
          <p:cNvSpPr>
            <a:spLocks noGrp="1"/>
          </p:cNvSpPr>
          <p:nvPr>
            <p:ph type="title"/>
          </p:nvPr>
        </p:nvSpPr>
        <p:spPr>
          <a:xfrm>
            <a:off x="498835" y="553660"/>
            <a:ext cx="10515600" cy="914400"/>
          </a:xfrm>
        </p:spPr>
        <p:txBody>
          <a:bodyPr>
            <a:normAutofit/>
          </a:bodyPr>
          <a:lstStyle/>
          <a:p>
            <a:r>
              <a:rPr lang="en-US" sz="3200" dirty="0"/>
              <a:t>Job Prerequisites: OTWH Consultants</a:t>
            </a:r>
          </a:p>
        </p:txBody>
      </p:sp>
      <p:sp>
        <p:nvSpPr>
          <p:cNvPr id="6" name="TextBox 5">
            <a:extLst>
              <a:ext uri="{FF2B5EF4-FFF2-40B4-BE49-F238E27FC236}">
                <a16:creationId xmlns:a16="http://schemas.microsoft.com/office/drawing/2014/main" id="{F716299E-B697-4360-A37B-46B71C199318}"/>
              </a:ext>
            </a:extLst>
          </p:cNvPr>
          <p:cNvSpPr txBox="1"/>
          <p:nvPr/>
        </p:nvSpPr>
        <p:spPr>
          <a:xfrm>
            <a:off x="498835" y="1796619"/>
            <a:ext cx="10720552"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rPr>
              <a:t>Bachelor's degree in Human Services or related field, or High School diploma with three years of experience required.</a:t>
            </a: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1 to 2 years of experience working with children and families in community-based programs preferred.</a:t>
            </a:r>
          </a:p>
          <a:p>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Flexibility to work non-traditional business hours (i.e., early mornings, nights, weekends, holidays, etc.) and respond to crises of clients as needed.</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90914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4100946" cy="5743891"/>
          </a:xfrm>
        </p:spPr>
        <p:txBody>
          <a:bodyPr anchor="ctr">
            <a:normAutofit/>
          </a:bodyPr>
          <a:lstStyle/>
          <a:p>
            <a:pPr algn="ctr"/>
            <a:r>
              <a:rPr lang="en-US" dirty="0">
                <a:solidFill>
                  <a:schemeClr val="tx2"/>
                </a:solidFill>
              </a:rPr>
              <a:t>Consultant  </a:t>
            </a:r>
            <a:br>
              <a:rPr lang="en-US" dirty="0">
                <a:solidFill>
                  <a:schemeClr val="tx2"/>
                </a:solidFill>
              </a:rPr>
            </a:br>
            <a:r>
              <a:rPr lang="en-US" dirty="0">
                <a:solidFill>
                  <a:schemeClr val="tx2"/>
                </a:solidFill>
              </a:rPr>
              <a:t>Time</a:t>
            </a:r>
          </a:p>
        </p:txBody>
      </p:sp>
      <p:graphicFrame>
        <p:nvGraphicFramePr>
          <p:cNvPr id="6" name="Content Placeholder 5"/>
          <p:cNvGraphicFramePr>
            <a:graphicFrameLocks noGrp="1"/>
          </p:cNvGraphicFramePr>
          <p:nvPr>
            <p:ph idx="1"/>
          </p:nvPr>
        </p:nvGraphicFramePr>
        <p:xfrm>
          <a:off x="4646141" y="51707"/>
          <a:ext cx="7082798" cy="57438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226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148F-5291-481D-99B9-98B3C201355C}"/>
              </a:ext>
            </a:extLst>
          </p:cNvPr>
          <p:cNvSpPr>
            <a:spLocks noGrp="1"/>
          </p:cNvSpPr>
          <p:nvPr>
            <p:ph type="title"/>
          </p:nvPr>
        </p:nvSpPr>
        <p:spPr>
          <a:xfrm>
            <a:off x="1673087" y="984665"/>
            <a:ext cx="2829339" cy="3866320"/>
          </a:xfrm>
        </p:spPr>
        <p:txBody>
          <a:bodyPr>
            <a:normAutofit fontScale="90000"/>
          </a:bodyPr>
          <a:lstStyle/>
          <a:p>
            <a:pPr>
              <a:lnSpc>
                <a:spcPct val="150000"/>
              </a:lnSpc>
            </a:pPr>
            <a:r>
              <a:rPr lang="en-US" b="1" dirty="0"/>
              <a:t>L</a:t>
            </a:r>
            <a:r>
              <a:rPr lang="en-US" dirty="0"/>
              <a:t>inking</a:t>
            </a:r>
            <a:br>
              <a:rPr lang="en-US" dirty="0"/>
            </a:br>
            <a:r>
              <a:rPr lang="en-US" b="1" dirty="0"/>
              <a:t>O</a:t>
            </a:r>
            <a:r>
              <a:rPr lang="en-US" dirty="0"/>
              <a:t>rganizational</a:t>
            </a:r>
            <a:br>
              <a:rPr lang="en-US" dirty="0"/>
            </a:br>
            <a:r>
              <a:rPr lang="en-US" b="1" dirty="0"/>
              <a:t>O</a:t>
            </a:r>
            <a:r>
              <a:rPr lang="en-US" dirty="0"/>
              <a:t>utcomes &amp;</a:t>
            </a:r>
            <a:br>
              <a:rPr lang="en-US" dirty="0"/>
            </a:br>
            <a:r>
              <a:rPr lang="en-US" b="1" dirty="0"/>
              <a:t>M</a:t>
            </a:r>
            <a:r>
              <a:rPr lang="en-US" dirty="0"/>
              <a:t>easures to </a:t>
            </a:r>
            <a:br>
              <a:rPr lang="en-US" dirty="0"/>
            </a:br>
            <a:r>
              <a:rPr lang="en-US" b="1" dirty="0"/>
              <a:t>I</a:t>
            </a:r>
            <a:r>
              <a:rPr lang="en-US" dirty="0"/>
              <a:t>mplementation</a:t>
            </a:r>
            <a:br>
              <a:rPr lang="en-US" dirty="0"/>
            </a:br>
            <a:r>
              <a:rPr lang="en-US" b="1" dirty="0"/>
              <a:t>S</a:t>
            </a:r>
            <a:r>
              <a:rPr lang="en-US" dirty="0"/>
              <a:t>cience</a:t>
            </a:r>
          </a:p>
        </p:txBody>
      </p:sp>
      <p:pic>
        <p:nvPicPr>
          <p:cNvPr id="5" name="Picture 1">
            <a:extLst>
              <a:ext uri="{FF2B5EF4-FFF2-40B4-BE49-F238E27FC236}">
                <a16:creationId xmlns:a16="http://schemas.microsoft.com/office/drawing/2014/main" id="{00592C14-EC8D-4985-9F79-AB5120794E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46462" y="360363"/>
            <a:ext cx="5798025" cy="51149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94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1C462-952B-4843-B48D-E91BCAF51C6D}"/>
              </a:ext>
            </a:extLst>
          </p:cNvPr>
          <p:cNvSpPr>
            <a:spLocks noGrp="1"/>
          </p:cNvSpPr>
          <p:nvPr>
            <p:ph type="title"/>
          </p:nvPr>
        </p:nvSpPr>
        <p:spPr/>
        <p:txBody>
          <a:bodyPr>
            <a:normAutofit/>
          </a:bodyPr>
          <a:lstStyle/>
          <a:p>
            <a:r>
              <a:rPr lang="en-US" sz="3200" dirty="0">
                <a:solidFill>
                  <a:schemeClr val="tx2"/>
                </a:solidFill>
                <a:latin typeface="Tahoma" panose="020B0604030504040204" pitchFamily="34" charset="0"/>
                <a:ea typeface="Tahoma" panose="020B0604030504040204" pitchFamily="34" charset="0"/>
                <a:cs typeface="Tahoma" panose="020B0604030504040204" pitchFamily="34" charset="0"/>
              </a:rPr>
              <a:t>And the Research Says…</a:t>
            </a:r>
          </a:p>
        </p:txBody>
      </p:sp>
      <p:graphicFrame>
        <p:nvGraphicFramePr>
          <p:cNvPr id="8" name="Content Placeholder 7">
            <a:extLst>
              <a:ext uri="{FF2B5EF4-FFF2-40B4-BE49-F238E27FC236}">
                <a16:creationId xmlns:a16="http://schemas.microsoft.com/office/drawing/2014/main" id="{9C1D1E22-CADE-4313-A79E-180B9EBEBEF2}"/>
              </a:ext>
            </a:extLst>
          </p:cNvPr>
          <p:cNvGraphicFramePr>
            <a:graphicFrameLocks noGrp="1"/>
          </p:cNvGraphicFramePr>
          <p:nvPr>
            <p:ph idx="1"/>
            <p:extLst>
              <p:ext uri="{D42A27DB-BD31-4B8C-83A1-F6EECF244321}">
                <p14:modId xmlns:p14="http://schemas.microsoft.com/office/powerpoint/2010/main" val="27842395"/>
              </p:ext>
            </p:extLst>
          </p:nvPr>
        </p:nvGraphicFramePr>
        <p:xfrm>
          <a:off x="838200" y="1397757"/>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a:extLst>
              <a:ext uri="{FF2B5EF4-FFF2-40B4-BE49-F238E27FC236}">
                <a16:creationId xmlns:a16="http://schemas.microsoft.com/office/drawing/2014/main" id="{D5385671-B75E-4968-83D8-F118A2A90125}"/>
              </a:ext>
            </a:extLst>
          </p:cNvPr>
          <p:cNvSpPr txBox="1"/>
          <p:nvPr/>
        </p:nvSpPr>
        <p:spPr>
          <a:xfrm>
            <a:off x="4580859" y="3649626"/>
            <a:ext cx="850605" cy="4518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65%</a:t>
            </a:r>
          </a:p>
        </p:txBody>
      </p:sp>
      <p:sp>
        <p:nvSpPr>
          <p:cNvPr id="11" name="TextBox 1">
            <a:extLst>
              <a:ext uri="{FF2B5EF4-FFF2-40B4-BE49-F238E27FC236}">
                <a16:creationId xmlns:a16="http://schemas.microsoft.com/office/drawing/2014/main" id="{F637B8AD-ECE4-4A88-9A92-3A47CECA5674}"/>
              </a:ext>
            </a:extLst>
          </p:cNvPr>
          <p:cNvSpPr txBox="1"/>
          <p:nvPr/>
        </p:nvSpPr>
        <p:spPr>
          <a:xfrm>
            <a:off x="6164582" y="3121542"/>
            <a:ext cx="850605" cy="4518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solidFill>
                  <a:schemeClr val="bg1"/>
                </a:solidFill>
                <a:latin typeface="Tahoma" panose="020B0604030504040204" pitchFamily="34" charset="0"/>
                <a:ea typeface="Tahoma" panose="020B0604030504040204" pitchFamily="34" charset="0"/>
                <a:cs typeface="Tahoma" panose="020B0604030504040204" pitchFamily="34" charset="0"/>
              </a:rPr>
              <a:t>91%</a:t>
            </a:r>
          </a:p>
        </p:txBody>
      </p:sp>
      <p:sp>
        <p:nvSpPr>
          <p:cNvPr id="7" name="TextBox 6">
            <a:extLst>
              <a:ext uri="{FF2B5EF4-FFF2-40B4-BE49-F238E27FC236}">
                <a16:creationId xmlns:a16="http://schemas.microsoft.com/office/drawing/2014/main" id="{1110E703-794D-4CAF-913C-824476842F5E}"/>
              </a:ext>
            </a:extLst>
          </p:cNvPr>
          <p:cNvSpPr txBox="1"/>
          <p:nvPr/>
        </p:nvSpPr>
        <p:spPr>
          <a:xfrm>
            <a:off x="131931" y="6414240"/>
            <a:ext cx="5124893" cy="369332"/>
          </a:xfrm>
          <a:prstGeom prst="rect">
            <a:avLst/>
          </a:prstGeom>
          <a:noFill/>
        </p:spPr>
        <p:txBody>
          <a:bodyPr wrap="square" rtlCol="0">
            <a:spAutoFit/>
          </a:bodyPr>
          <a:lstStyle/>
          <a:p>
            <a:r>
              <a:rPr lang="en-US" dirty="0">
                <a:solidFill>
                  <a:schemeClr val="tx2"/>
                </a:solidFill>
              </a:rPr>
              <a:t>(Trout, A. 2013)</a:t>
            </a:r>
          </a:p>
        </p:txBody>
      </p:sp>
    </p:spTree>
    <p:extLst>
      <p:ext uri="{BB962C8B-B14F-4D97-AF65-F5344CB8AC3E}">
        <p14:creationId xmlns:p14="http://schemas.microsoft.com/office/powerpoint/2010/main" val="375765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chart seriesIdx="0" categoryIdx="0" bldStep="ptInSeries"/>
                                            </p:graphicEl>
                                          </p:spTgt>
                                        </p:tgtEl>
                                        <p:attrNameLst>
                                          <p:attrName>style.visibility</p:attrName>
                                        </p:attrNameLst>
                                      </p:cBhvr>
                                      <p:to>
                                        <p:strVal val="visible"/>
                                      </p:to>
                                    </p:set>
                                    <p:animEffect transition="in" filter="wipe(down)">
                                      <p:cBhvr>
                                        <p:cTn id="7" dur="500"/>
                                        <p:tgtEl>
                                          <p:spTgt spid="8">
                                            <p:graphicEl>
                                              <a:chart seriesIdx="0" categoryIdx="0" bldStep="ptInSeries"/>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graphicEl>
                                              <a:chart seriesIdx="1" categoryIdx="0" bldStep="ptInSeries"/>
                                            </p:graphicEl>
                                          </p:spTgt>
                                        </p:tgtEl>
                                        <p:attrNameLst>
                                          <p:attrName>style.visibility</p:attrName>
                                        </p:attrNameLst>
                                      </p:cBhvr>
                                      <p:to>
                                        <p:strVal val="visible"/>
                                      </p:to>
                                    </p:set>
                                    <p:animEffect transition="in" filter="wipe(down)">
                                      <p:cBhvr>
                                        <p:cTn id="14" dur="500"/>
                                        <p:tgtEl>
                                          <p:spTgt spid="8">
                                            <p:graphicEl>
                                              <a:chart seriesIdx="1" categoryIdx="0"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El"/>
        </p:bldSub>
      </p:bldGraphic>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1C462-952B-4843-B48D-E91BCAF51C6D}"/>
              </a:ext>
            </a:extLst>
          </p:cNvPr>
          <p:cNvSpPr>
            <a:spLocks noGrp="1"/>
          </p:cNvSpPr>
          <p:nvPr>
            <p:ph type="title"/>
          </p:nvPr>
        </p:nvSpPr>
        <p:spPr/>
        <p:txBody>
          <a:bodyPr>
            <a:normAutofit/>
          </a:bodyPr>
          <a:lstStyle/>
          <a:p>
            <a:r>
              <a:rPr lang="en-US" sz="3200" dirty="0">
                <a:solidFill>
                  <a:schemeClr val="tx2"/>
                </a:solidFill>
                <a:latin typeface="Tahoma" panose="020B0604030504040204" pitchFamily="34" charset="0"/>
                <a:ea typeface="Tahoma" panose="020B0604030504040204" pitchFamily="34" charset="0"/>
                <a:cs typeface="Tahoma" panose="020B0604030504040204" pitchFamily="34" charset="0"/>
              </a:rPr>
              <a:t>And the Research Says…</a:t>
            </a:r>
          </a:p>
        </p:txBody>
      </p:sp>
      <p:graphicFrame>
        <p:nvGraphicFramePr>
          <p:cNvPr id="8" name="Content Placeholder 7">
            <a:extLst>
              <a:ext uri="{FF2B5EF4-FFF2-40B4-BE49-F238E27FC236}">
                <a16:creationId xmlns:a16="http://schemas.microsoft.com/office/drawing/2014/main" id="{9C1D1E22-CADE-4313-A79E-180B9EBEBEF2}"/>
              </a:ext>
            </a:extLst>
          </p:cNvPr>
          <p:cNvGraphicFramePr>
            <a:graphicFrameLocks noGrp="1"/>
          </p:cNvGraphicFramePr>
          <p:nvPr>
            <p:ph idx="1"/>
            <p:extLst>
              <p:ext uri="{D42A27DB-BD31-4B8C-83A1-F6EECF244321}">
                <p14:modId xmlns:p14="http://schemas.microsoft.com/office/powerpoint/2010/main" val="3559760872"/>
              </p:ext>
            </p:extLst>
          </p:nvPr>
        </p:nvGraphicFramePr>
        <p:xfrm>
          <a:off x="838200" y="1481966"/>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362FBA5-7C94-4DBA-B2D3-00A6C1FBAAE9}"/>
              </a:ext>
            </a:extLst>
          </p:cNvPr>
          <p:cNvSpPr txBox="1"/>
          <p:nvPr/>
        </p:nvSpPr>
        <p:spPr>
          <a:xfrm>
            <a:off x="131931" y="6414240"/>
            <a:ext cx="5124893" cy="369332"/>
          </a:xfrm>
          <a:prstGeom prst="rect">
            <a:avLst/>
          </a:prstGeom>
          <a:noFill/>
        </p:spPr>
        <p:txBody>
          <a:bodyPr wrap="square" rtlCol="0">
            <a:spAutoFit/>
          </a:bodyPr>
          <a:lstStyle/>
          <a:p>
            <a:r>
              <a:rPr lang="en-US" dirty="0">
                <a:solidFill>
                  <a:schemeClr val="tx2"/>
                </a:solidFill>
              </a:rPr>
              <a:t>(Trout, A. 2013)</a:t>
            </a:r>
          </a:p>
        </p:txBody>
      </p:sp>
    </p:spTree>
    <p:extLst>
      <p:ext uri="{BB962C8B-B14F-4D97-AF65-F5344CB8AC3E}">
        <p14:creationId xmlns:p14="http://schemas.microsoft.com/office/powerpoint/2010/main" val="354574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7" dur="5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chart seriesIdx="0" categoryIdx="0" bldStep="ptInSeries"/>
                                            </p:graphicEl>
                                          </p:spTgt>
                                        </p:tgtEl>
                                        <p:attrNameLst>
                                          <p:attrName>style.visibility</p:attrName>
                                        </p:attrNameLst>
                                      </p:cBhvr>
                                      <p:to>
                                        <p:strVal val="visible"/>
                                      </p:to>
                                    </p:set>
                                    <p:animEffect transition="in" filter="wipe(down)">
                                      <p:cBhvr>
                                        <p:cTn id="12" dur="500"/>
                                        <p:tgtEl>
                                          <p:spTgt spid="8">
                                            <p:graphicEl>
                                              <a:chart seriesIdx="0" categoryIdx="0" bldStep="ptInSeries"/>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graphicEl>
                                              <a:chart seriesIdx="0" categoryIdx="1" bldStep="ptInSeries"/>
                                            </p:graphicEl>
                                          </p:spTgt>
                                        </p:tgtEl>
                                        <p:attrNameLst>
                                          <p:attrName>style.visibility</p:attrName>
                                        </p:attrNameLst>
                                      </p:cBhvr>
                                      <p:to>
                                        <p:strVal val="visible"/>
                                      </p:to>
                                    </p:set>
                                    <p:animEffect transition="in" filter="wipe(down)">
                                      <p:cBhvr>
                                        <p:cTn id="15" dur="500"/>
                                        <p:tgtEl>
                                          <p:spTgt spid="8">
                                            <p:graphicEl>
                                              <a:chart seriesIdx="0" categoryIdx="1" bldStep="ptInSeries"/>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graphicEl>
                                              <a:chart seriesIdx="0" categoryIdx="2" bldStep="ptInSeries"/>
                                            </p:graphicEl>
                                          </p:spTgt>
                                        </p:tgtEl>
                                        <p:attrNameLst>
                                          <p:attrName>style.visibility</p:attrName>
                                        </p:attrNameLst>
                                      </p:cBhvr>
                                      <p:to>
                                        <p:strVal val="visible"/>
                                      </p:to>
                                    </p:set>
                                    <p:animEffect transition="in" filter="wipe(down)">
                                      <p:cBhvr>
                                        <p:cTn id="18" dur="500"/>
                                        <p:tgtEl>
                                          <p:spTgt spid="8">
                                            <p:graphicEl>
                                              <a:chart seriesIdx="0" categoryIdx="2" bldStep="ptInSeries"/>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graphicEl>
                                              <a:chart seriesIdx="0" categoryIdx="3" bldStep="ptInSeries"/>
                                            </p:graphicEl>
                                          </p:spTgt>
                                        </p:tgtEl>
                                        <p:attrNameLst>
                                          <p:attrName>style.visibility</p:attrName>
                                        </p:attrNameLst>
                                      </p:cBhvr>
                                      <p:to>
                                        <p:strVal val="visible"/>
                                      </p:to>
                                    </p:set>
                                    <p:animEffect transition="in" filter="wipe(down)">
                                      <p:cBhvr>
                                        <p:cTn id="21" dur="500"/>
                                        <p:tgtEl>
                                          <p:spTgt spid="8">
                                            <p:graphicEl>
                                              <a:chart seriesIdx="0" categoryIdx="3" bldStep="ptIn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graphicEl>
                                              <a:chart seriesIdx="1" categoryIdx="0" bldStep="ptInSeries"/>
                                            </p:graphicEl>
                                          </p:spTgt>
                                        </p:tgtEl>
                                        <p:attrNameLst>
                                          <p:attrName>style.visibility</p:attrName>
                                        </p:attrNameLst>
                                      </p:cBhvr>
                                      <p:to>
                                        <p:strVal val="visible"/>
                                      </p:to>
                                    </p:set>
                                    <p:animEffect transition="in" filter="wipe(down)">
                                      <p:cBhvr>
                                        <p:cTn id="26" dur="500"/>
                                        <p:tgtEl>
                                          <p:spTgt spid="8">
                                            <p:graphicEl>
                                              <a:chart seriesIdx="1" categoryIdx="0" bldStep="ptInSeries"/>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graphicEl>
                                              <a:chart seriesIdx="1" categoryIdx="1" bldStep="ptInSeries"/>
                                            </p:graphicEl>
                                          </p:spTgt>
                                        </p:tgtEl>
                                        <p:attrNameLst>
                                          <p:attrName>style.visibility</p:attrName>
                                        </p:attrNameLst>
                                      </p:cBhvr>
                                      <p:to>
                                        <p:strVal val="visible"/>
                                      </p:to>
                                    </p:set>
                                    <p:animEffect transition="in" filter="wipe(down)">
                                      <p:cBhvr>
                                        <p:cTn id="29" dur="500"/>
                                        <p:tgtEl>
                                          <p:spTgt spid="8">
                                            <p:graphicEl>
                                              <a:chart seriesIdx="1" categoryIdx="1" bldStep="ptInSeries"/>
                                            </p:graphic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graphicEl>
                                              <a:chart seriesIdx="1" categoryIdx="2" bldStep="ptInSeries"/>
                                            </p:graphicEl>
                                          </p:spTgt>
                                        </p:tgtEl>
                                        <p:attrNameLst>
                                          <p:attrName>style.visibility</p:attrName>
                                        </p:attrNameLst>
                                      </p:cBhvr>
                                      <p:to>
                                        <p:strVal val="visible"/>
                                      </p:to>
                                    </p:set>
                                    <p:animEffect transition="in" filter="wipe(down)">
                                      <p:cBhvr>
                                        <p:cTn id="32" dur="500"/>
                                        <p:tgtEl>
                                          <p:spTgt spid="8">
                                            <p:graphicEl>
                                              <a:chart seriesIdx="1" categoryIdx="2" bldStep="ptInSeries"/>
                                            </p:graphic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
                                            <p:graphicEl>
                                              <a:chart seriesIdx="1" categoryIdx="3" bldStep="ptInSeries"/>
                                            </p:graphicEl>
                                          </p:spTgt>
                                        </p:tgtEl>
                                        <p:attrNameLst>
                                          <p:attrName>style.visibility</p:attrName>
                                        </p:attrNameLst>
                                      </p:cBhvr>
                                      <p:to>
                                        <p:strVal val="visible"/>
                                      </p:to>
                                    </p:set>
                                    <p:animEffect transition="in" filter="wipe(down)">
                                      <p:cBhvr>
                                        <p:cTn id="35" dur="500"/>
                                        <p:tgtEl>
                                          <p:spTgt spid="8">
                                            <p:graphicEl>
                                              <a:chart seriesIdx="1"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El"/>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4F8CA-8E1A-4308-8981-90059DE89409}"/>
              </a:ext>
            </a:extLst>
          </p:cNvPr>
          <p:cNvSpPr>
            <a:spLocks noGrp="1"/>
          </p:cNvSpPr>
          <p:nvPr>
            <p:ph type="title"/>
          </p:nvPr>
        </p:nvSpPr>
        <p:spPr/>
        <p:txBody>
          <a:bodyPr>
            <a:normAutofit/>
          </a:bodyPr>
          <a:lstStyle/>
          <a:p>
            <a:pPr>
              <a:lnSpc>
                <a:spcPct val="100000"/>
              </a:lnSpc>
              <a:spcBef>
                <a:spcPts val="0"/>
              </a:spcBef>
              <a:spcAft>
                <a:spcPts val="1200"/>
              </a:spcAft>
            </a:pPr>
            <a:r>
              <a:rPr lang="en-US" sz="3200" dirty="0">
                <a:solidFill>
                  <a:schemeClr val="tx2"/>
                </a:solidFill>
                <a:latin typeface="Tahoma" panose="020B0604030504040204" pitchFamily="34" charset="0"/>
                <a:ea typeface="Tahoma" panose="020B0604030504040204" pitchFamily="34" charset="0"/>
                <a:cs typeface="Tahoma" panose="020B0604030504040204" pitchFamily="34" charset="0"/>
              </a:rPr>
              <a:t>On the Way Home</a:t>
            </a:r>
            <a:r>
              <a:rPr lang="en-US" sz="3200" baseline="30000" dirty="0">
                <a:solidFill>
                  <a:schemeClr val="tx2"/>
                </a:solidFill>
                <a:latin typeface="Tahoma" panose="020B0604030504040204" pitchFamily="34" charset="0"/>
                <a:ea typeface="Tahoma" panose="020B0604030504040204" pitchFamily="34" charset="0"/>
                <a:cs typeface="Tahoma" panose="020B0604030504040204" pitchFamily="34" charset="0"/>
              </a:rPr>
              <a:t>®</a:t>
            </a:r>
          </a:p>
        </p:txBody>
      </p:sp>
      <p:sp>
        <p:nvSpPr>
          <p:cNvPr id="3" name="Content Placeholder 2">
            <a:extLst>
              <a:ext uri="{FF2B5EF4-FFF2-40B4-BE49-F238E27FC236}">
                <a16:creationId xmlns:a16="http://schemas.microsoft.com/office/drawing/2014/main" id="{372B03E7-C5BE-4337-B240-BF9737ED3986}"/>
              </a:ext>
            </a:extLst>
          </p:cNvPr>
          <p:cNvSpPr>
            <a:spLocks noGrp="1"/>
          </p:cNvSpPr>
          <p:nvPr>
            <p:ph idx="1"/>
          </p:nvPr>
        </p:nvSpPr>
        <p:spPr>
          <a:xfrm>
            <a:off x="838200" y="1962613"/>
            <a:ext cx="10515600" cy="3797541"/>
          </a:xfrm>
        </p:spPr>
        <p:txBody>
          <a:bodyPr vert="horz" lIns="91440" tIns="45720" rIns="91440" bIns="45720" rtlCol="0" anchor="t">
            <a:normAutofit/>
          </a:bodyPr>
          <a:lstStyle/>
          <a:p>
            <a:pPr>
              <a:lnSpc>
                <a:spcPct val="150000"/>
              </a:lnSpc>
              <a:spcBef>
                <a:spcPct val="0"/>
              </a:spcBef>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A 12 to 14-month**, evidence-based aftercare program. </a:t>
            </a:r>
          </a:p>
          <a:p>
            <a:pPr>
              <a:lnSpc>
                <a:spcPct val="150000"/>
              </a:lnSpc>
              <a:spcBef>
                <a:spcPct val="0"/>
              </a:spcBef>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Focused on family and school centered services. </a:t>
            </a:r>
          </a:p>
          <a:p>
            <a:pPr>
              <a:lnSpc>
                <a:spcPct val="150000"/>
              </a:lnSpc>
              <a:spcBef>
                <a:spcPct val="0"/>
              </a:spcBef>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Designed for at-risk youth returning from an out-of-home placement. </a:t>
            </a:r>
          </a:p>
          <a:p>
            <a:pPr>
              <a:lnSpc>
                <a:spcPct val="150000"/>
              </a:lnSpc>
              <a:spcBef>
                <a:spcPct val="0"/>
              </a:spcBef>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Includes careful assessment and service planning.</a:t>
            </a:r>
          </a:p>
          <a:p>
            <a:pPr>
              <a:lnSpc>
                <a:spcPct val="150000"/>
              </a:lnSpc>
              <a:spcBef>
                <a:spcPct val="0"/>
              </a:spcBef>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Facilitates teaching and application of parenting, social, and academic support skills. </a:t>
            </a:r>
          </a:p>
          <a:p>
            <a:pPr>
              <a:lnSpc>
                <a:spcPct val="150000"/>
              </a:lnSpc>
              <a:spcBef>
                <a:spcPct val="0"/>
              </a:spcBef>
            </a:pPr>
            <a:r>
              <a:rPr lang="en-US" sz="2000" dirty="0">
                <a:solidFill>
                  <a:schemeClr val="tx2"/>
                </a:solidFill>
                <a:latin typeface="Tahoma" panose="020B0604030504040204" pitchFamily="34" charset="0"/>
                <a:ea typeface="Tahoma" panose="020B0604030504040204" pitchFamily="34" charset="0"/>
                <a:cs typeface="Tahoma" panose="020B0604030504040204" pitchFamily="34" charset="0"/>
              </a:rPr>
              <a:t>Provides advocacy and intervention within both home and school environments.</a:t>
            </a:r>
          </a:p>
          <a:p>
            <a:pPr marL="0" indent="0">
              <a:spcBef>
                <a:spcPct val="0"/>
              </a:spcBef>
              <a:buNone/>
            </a:pPr>
            <a:endParaRPr lang="en-US"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nSpc>
                <a:spcPct val="120000"/>
              </a:lnSpc>
              <a:spcBef>
                <a:spcPts val="0"/>
              </a:spcBef>
              <a:buNone/>
            </a:pPr>
            <a:endParaRPr lang="en-US"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6FE23BE0-CBC5-4874-B869-CF573BACFB89}"/>
              </a:ext>
            </a:extLst>
          </p:cNvPr>
          <p:cNvSpPr txBox="1"/>
          <p:nvPr/>
        </p:nvSpPr>
        <p:spPr>
          <a:xfrm>
            <a:off x="838200" y="1241875"/>
            <a:ext cx="4616604" cy="584775"/>
          </a:xfrm>
          <a:prstGeom prst="rect">
            <a:avLst/>
          </a:prstGeom>
          <a:noFill/>
        </p:spPr>
        <p:txBody>
          <a:bodyPr wrap="square" rtlCol="0">
            <a:spAutoFit/>
          </a:bodyPr>
          <a:lstStyle/>
          <a:p>
            <a:r>
              <a:rPr lang="en-US" sz="3200" baseline="30000" dirty="0">
                <a:solidFill>
                  <a:schemeClr val="tx2"/>
                </a:solidFill>
                <a:latin typeface="Tahoma" panose="020B0604030504040204" pitchFamily="34" charset="0"/>
                <a:ea typeface="Tahoma" panose="020B0604030504040204" pitchFamily="34" charset="0"/>
                <a:cs typeface="Tahoma" panose="020B0604030504040204" pitchFamily="34" charset="0"/>
              </a:rPr>
              <a:t>Service Description Summary</a:t>
            </a:r>
            <a:endParaRPr lang="en-US" sz="3200" dirty="0"/>
          </a:p>
        </p:txBody>
      </p:sp>
    </p:spTree>
    <p:extLst>
      <p:ext uri="{BB962C8B-B14F-4D97-AF65-F5344CB8AC3E}">
        <p14:creationId xmlns:p14="http://schemas.microsoft.com/office/powerpoint/2010/main" val="304676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1C462-952B-4843-B48D-E91BCAF51C6D}"/>
              </a:ext>
            </a:extLst>
          </p:cNvPr>
          <p:cNvSpPr>
            <a:spLocks noGrp="1"/>
          </p:cNvSpPr>
          <p:nvPr>
            <p:ph type="title"/>
          </p:nvPr>
        </p:nvSpPr>
        <p:spPr/>
        <p:txBody>
          <a:bodyPr>
            <a:normAutofit/>
          </a:bodyPr>
          <a:lstStyle/>
          <a:p>
            <a:r>
              <a:rPr lang="en-US" sz="3200" dirty="0">
                <a:solidFill>
                  <a:schemeClr val="tx2"/>
                </a:solidFill>
                <a:latin typeface="Tahoma" panose="020B0604030504040204" pitchFamily="34" charset="0"/>
                <a:ea typeface="Tahoma" panose="020B0604030504040204" pitchFamily="34" charset="0"/>
                <a:cs typeface="Tahoma" panose="020B0604030504040204" pitchFamily="34" charset="0"/>
              </a:rPr>
              <a:t>And the Research Says…</a:t>
            </a:r>
          </a:p>
        </p:txBody>
      </p:sp>
      <p:graphicFrame>
        <p:nvGraphicFramePr>
          <p:cNvPr id="8" name="Content Placeholder 7">
            <a:extLst>
              <a:ext uri="{FF2B5EF4-FFF2-40B4-BE49-F238E27FC236}">
                <a16:creationId xmlns:a16="http://schemas.microsoft.com/office/drawing/2014/main" id="{9C1D1E22-CADE-4313-A79E-180B9EBEBEF2}"/>
              </a:ext>
            </a:extLst>
          </p:cNvPr>
          <p:cNvGraphicFramePr>
            <a:graphicFrameLocks noGrp="1"/>
          </p:cNvGraphicFramePr>
          <p:nvPr>
            <p:ph idx="1"/>
            <p:extLst>
              <p:ext uri="{D42A27DB-BD31-4B8C-83A1-F6EECF244321}">
                <p14:modId xmlns:p14="http://schemas.microsoft.com/office/powerpoint/2010/main" val="890985889"/>
              </p:ext>
            </p:extLst>
          </p:nvPr>
        </p:nvGraphicFramePr>
        <p:xfrm>
          <a:off x="838200" y="1279524"/>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E133F9B-6958-4901-99DD-9C7FB36F70A6}"/>
              </a:ext>
            </a:extLst>
          </p:cNvPr>
          <p:cNvSpPr txBox="1"/>
          <p:nvPr/>
        </p:nvSpPr>
        <p:spPr>
          <a:xfrm>
            <a:off x="131931" y="6414240"/>
            <a:ext cx="5124893" cy="369332"/>
          </a:xfrm>
          <a:prstGeom prst="rect">
            <a:avLst/>
          </a:prstGeom>
          <a:noFill/>
        </p:spPr>
        <p:txBody>
          <a:bodyPr wrap="square" rtlCol="0">
            <a:spAutoFit/>
          </a:bodyPr>
          <a:lstStyle/>
          <a:p>
            <a:r>
              <a:rPr lang="en-US" dirty="0">
                <a:solidFill>
                  <a:schemeClr val="tx2"/>
                </a:solidFill>
              </a:rPr>
              <a:t>(Trout, A. 2013)</a:t>
            </a:r>
          </a:p>
        </p:txBody>
      </p:sp>
    </p:spTree>
    <p:extLst>
      <p:ext uri="{BB962C8B-B14F-4D97-AF65-F5344CB8AC3E}">
        <p14:creationId xmlns:p14="http://schemas.microsoft.com/office/powerpoint/2010/main" val="316355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71C462-952B-4843-B48D-E91BCAF51C6D}"/>
              </a:ext>
            </a:extLst>
          </p:cNvPr>
          <p:cNvSpPr>
            <a:spLocks noGrp="1"/>
          </p:cNvSpPr>
          <p:nvPr>
            <p:ph type="title"/>
          </p:nvPr>
        </p:nvSpPr>
        <p:spPr/>
        <p:txBody>
          <a:bodyPr>
            <a:normAutofit/>
          </a:bodyPr>
          <a:lstStyle/>
          <a:p>
            <a:r>
              <a:rPr lang="en-US" sz="3200" dirty="0">
                <a:solidFill>
                  <a:schemeClr val="tx2"/>
                </a:solidFill>
                <a:latin typeface="Tahoma" panose="020B0604030504040204" pitchFamily="34" charset="0"/>
                <a:ea typeface="Tahoma" panose="020B0604030504040204" pitchFamily="34" charset="0"/>
                <a:cs typeface="Tahoma" panose="020B0604030504040204" pitchFamily="34" charset="0"/>
              </a:rPr>
              <a:t>And the Research Says…</a:t>
            </a:r>
          </a:p>
        </p:txBody>
      </p:sp>
      <p:graphicFrame>
        <p:nvGraphicFramePr>
          <p:cNvPr id="8" name="Content Placeholder 7">
            <a:extLst>
              <a:ext uri="{FF2B5EF4-FFF2-40B4-BE49-F238E27FC236}">
                <a16:creationId xmlns:a16="http://schemas.microsoft.com/office/drawing/2014/main" id="{9C1D1E22-CADE-4313-A79E-180B9EBEBEF2}"/>
              </a:ext>
            </a:extLst>
          </p:cNvPr>
          <p:cNvGraphicFramePr>
            <a:graphicFrameLocks noGrp="1"/>
          </p:cNvGraphicFramePr>
          <p:nvPr>
            <p:ph idx="1"/>
            <p:extLst>
              <p:ext uri="{D42A27DB-BD31-4B8C-83A1-F6EECF244321}">
                <p14:modId xmlns:p14="http://schemas.microsoft.com/office/powerpoint/2010/main" val="2291146236"/>
              </p:ext>
            </p:extLst>
          </p:nvPr>
        </p:nvGraphicFramePr>
        <p:xfrm>
          <a:off x="838199" y="1299830"/>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0CC5011-392C-422B-92EE-69065CF4C374}"/>
              </a:ext>
            </a:extLst>
          </p:cNvPr>
          <p:cNvSpPr txBox="1"/>
          <p:nvPr/>
        </p:nvSpPr>
        <p:spPr>
          <a:xfrm>
            <a:off x="131931" y="6414240"/>
            <a:ext cx="5124893" cy="369332"/>
          </a:xfrm>
          <a:prstGeom prst="rect">
            <a:avLst/>
          </a:prstGeom>
          <a:noFill/>
        </p:spPr>
        <p:txBody>
          <a:bodyPr wrap="square" rtlCol="0">
            <a:spAutoFit/>
          </a:bodyPr>
          <a:lstStyle/>
          <a:p>
            <a:r>
              <a:rPr lang="en-US" dirty="0">
                <a:solidFill>
                  <a:schemeClr val="tx2"/>
                </a:solidFill>
              </a:rPr>
              <a:t>(Trout, A. 2013)</a:t>
            </a:r>
          </a:p>
        </p:txBody>
      </p:sp>
      <p:sp>
        <p:nvSpPr>
          <p:cNvPr id="6" name="TextBox 1">
            <a:extLst>
              <a:ext uri="{FF2B5EF4-FFF2-40B4-BE49-F238E27FC236}">
                <a16:creationId xmlns:a16="http://schemas.microsoft.com/office/drawing/2014/main" id="{329FD117-6B0D-4537-BBAD-9D3D65BD2FD9}"/>
              </a:ext>
            </a:extLst>
          </p:cNvPr>
          <p:cNvSpPr txBox="1"/>
          <p:nvPr/>
        </p:nvSpPr>
        <p:spPr>
          <a:xfrm>
            <a:off x="2459664" y="4578385"/>
            <a:ext cx="850605" cy="4518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rPr>
              <a:t>0%</a:t>
            </a:r>
          </a:p>
        </p:txBody>
      </p:sp>
      <p:sp>
        <p:nvSpPr>
          <p:cNvPr id="7" name="TextBox 1">
            <a:extLst>
              <a:ext uri="{FF2B5EF4-FFF2-40B4-BE49-F238E27FC236}">
                <a16:creationId xmlns:a16="http://schemas.microsoft.com/office/drawing/2014/main" id="{0BB2382B-2F88-4919-80BA-11B31AE707FC}"/>
              </a:ext>
            </a:extLst>
          </p:cNvPr>
          <p:cNvSpPr txBox="1"/>
          <p:nvPr/>
        </p:nvSpPr>
        <p:spPr>
          <a:xfrm>
            <a:off x="3310269" y="3258518"/>
            <a:ext cx="850605" cy="4518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rPr>
              <a:t>20%</a:t>
            </a:r>
          </a:p>
        </p:txBody>
      </p:sp>
      <p:sp>
        <p:nvSpPr>
          <p:cNvPr id="9" name="TextBox 1">
            <a:extLst>
              <a:ext uri="{FF2B5EF4-FFF2-40B4-BE49-F238E27FC236}">
                <a16:creationId xmlns:a16="http://schemas.microsoft.com/office/drawing/2014/main" id="{96B17C72-19B0-44EC-9F69-438C61F32E28}"/>
              </a:ext>
            </a:extLst>
          </p:cNvPr>
          <p:cNvSpPr txBox="1"/>
          <p:nvPr/>
        </p:nvSpPr>
        <p:spPr>
          <a:xfrm>
            <a:off x="4820092" y="4578385"/>
            <a:ext cx="850605" cy="4518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rPr>
              <a:t>0%</a:t>
            </a:r>
          </a:p>
        </p:txBody>
      </p:sp>
      <p:sp>
        <p:nvSpPr>
          <p:cNvPr id="10" name="TextBox 1">
            <a:extLst>
              <a:ext uri="{FF2B5EF4-FFF2-40B4-BE49-F238E27FC236}">
                <a16:creationId xmlns:a16="http://schemas.microsoft.com/office/drawing/2014/main" id="{BF14E45D-7999-4A2B-9051-9586DB7E8BF0}"/>
              </a:ext>
            </a:extLst>
          </p:cNvPr>
          <p:cNvSpPr txBox="1"/>
          <p:nvPr/>
        </p:nvSpPr>
        <p:spPr>
          <a:xfrm>
            <a:off x="5670697" y="2912166"/>
            <a:ext cx="850605" cy="4518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rPr>
              <a:t>25%</a:t>
            </a:r>
          </a:p>
        </p:txBody>
      </p:sp>
      <p:sp>
        <p:nvSpPr>
          <p:cNvPr id="11" name="TextBox 1">
            <a:extLst>
              <a:ext uri="{FF2B5EF4-FFF2-40B4-BE49-F238E27FC236}">
                <a16:creationId xmlns:a16="http://schemas.microsoft.com/office/drawing/2014/main" id="{E6AFD396-6A5B-43C4-80A2-9010E77F2F9A}"/>
              </a:ext>
            </a:extLst>
          </p:cNvPr>
          <p:cNvSpPr txBox="1"/>
          <p:nvPr/>
        </p:nvSpPr>
        <p:spPr>
          <a:xfrm>
            <a:off x="7236340" y="4565314"/>
            <a:ext cx="850605" cy="4518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rPr>
              <a:t>0%</a:t>
            </a:r>
          </a:p>
        </p:txBody>
      </p:sp>
      <p:sp>
        <p:nvSpPr>
          <p:cNvPr id="12" name="TextBox 1">
            <a:extLst>
              <a:ext uri="{FF2B5EF4-FFF2-40B4-BE49-F238E27FC236}">
                <a16:creationId xmlns:a16="http://schemas.microsoft.com/office/drawing/2014/main" id="{0D54DDC0-42BF-49A8-A2EA-3C3C4FB72D74}"/>
              </a:ext>
            </a:extLst>
          </p:cNvPr>
          <p:cNvSpPr txBox="1"/>
          <p:nvPr/>
        </p:nvSpPr>
        <p:spPr>
          <a:xfrm>
            <a:off x="8142766" y="2271296"/>
            <a:ext cx="850605" cy="4518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tx2"/>
                </a:solidFill>
                <a:latin typeface="Tahoma" panose="020B0604030504040204" pitchFamily="34" charset="0"/>
                <a:ea typeface="Tahoma" panose="020B0604030504040204" pitchFamily="34" charset="0"/>
                <a:cs typeface="Tahoma" panose="020B0604030504040204" pitchFamily="34" charset="0"/>
              </a:rPr>
              <a:t>35%</a:t>
            </a:r>
          </a:p>
        </p:txBody>
      </p:sp>
    </p:spTree>
    <p:extLst>
      <p:ext uri="{BB962C8B-B14F-4D97-AF65-F5344CB8AC3E}">
        <p14:creationId xmlns:p14="http://schemas.microsoft.com/office/powerpoint/2010/main" val="24810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0" bldStep="ptIn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chart seriesIdx="0" categoryIdx="1" bldStep="ptIn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chart seriesIdx="0" categoryIdx="2"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chart seriesIdx="1" categoryIdx="0" bldStep="ptIn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chart seriesIdx="1" categoryIdx="1" bldStep="ptIn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graphicEl>
                                              <a:chart seriesIdx="1" categoryIdx="2"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El"/>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5E9ED1-19F6-4215-BB76-CBA7C07FC7C1}"/>
              </a:ext>
            </a:extLst>
          </p:cNvPr>
          <p:cNvSpPr txBox="1"/>
          <p:nvPr/>
        </p:nvSpPr>
        <p:spPr>
          <a:xfrm>
            <a:off x="613552" y="1206999"/>
            <a:ext cx="5570939" cy="4072910"/>
          </a:xfrm>
          <a:prstGeom prst="rect">
            <a:avLst/>
          </a:prstGeom>
          <a:noFill/>
          <a:ln>
            <a:noFill/>
          </a:ln>
        </p:spPr>
        <p:txBody>
          <a:bodyPr wrap="square" rtlCol="0">
            <a:spAutoFit/>
          </a:bodyPr>
          <a:lstStyle/>
          <a:p>
            <a:endParaRPr lang="en-US" sz="800" dirty="0">
              <a:solidFill>
                <a:schemeClr val="tx2"/>
              </a:solidFill>
              <a:ea typeface="Source Sans Pro Light" panose="020B0403030403020204" pitchFamily="34" charset="0"/>
            </a:endParaRPr>
          </a:p>
          <a:p>
            <a:pPr marL="117475" indent="-117475">
              <a:spcAft>
                <a:spcPts val="600"/>
              </a:spcAft>
              <a:buFont typeface="Arial" panose="020B0604020202020204" pitchFamily="34" charset="0"/>
              <a:buChar char="•"/>
            </a:pPr>
            <a:r>
              <a:rPr lang="en-US" sz="1600" dirty="0">
                <a:solidFill>
                  <a:schemeClr val="tx2"/>
                </a:solidFill>
                <a:ea typeface="Source Sans Pro Light" panose="020B0403030403020204" pitchFamily="34" charset="0"/>
              </a:rPr>
              <a:t>Organizational Fit &amp; Readiness Assessment</a:t>
            </a:r>
          </a:p>
          <a:p>
            <a:pPr marL="117475" indent="-117475">
              <a:spcAft>
                <a:spcPts val="600"/>
              </a:spcAft>
              <a:buFont typeface="Arial" panose="020B0604020202020204" pitchFamily="34" charset="0"/>
              <a:buChar char="•"/>
            </a:pPr>
            <a:r>
              <a:rPr lang="en-US" sz="1600" dirty="0">
                <a:solidFill>
                  <a:schemeClr val="tx2"/>
                </a:solidFill>
                <a:ea typeface="Source Sans Pro Light" panose="020B0403030403020204" pitchFamily="34" charset="0"/>
              </a:rPr>
              <a:t>3-5 day On the Way Home</a:t>
            </a:r>
            <a:r>
              <a:rPr lang="en-US" sz="1600" baseline="30000" dirty="0">
                <a:solidFill>
                  <a:schemeClr val="tx2"/>
                </a:solidFill>
                <a:ea typeface="Source Sans Pro Light" panose="020B0403030403020204" pitchFamily="34" charset="0"/>
              </a:rPr>
              <a:t>®</a:t>
            </a:r>
            <a:r>
              <a:rPr lang="en-US" sz="1600" dirty="0">
                <a:solidFill>
                  <a:schemeClr val="tx2"/>
                </a:solidFill>
                <a:ea typeface="Source Sans Pro Light" panose="020B0403030403020204" pitchFamily="34" charset="0"/>
              </a:rPr>
              <a:t> Consultant Training</a:t>
            </a:r>
          </a:p>
          <a:p>
            <a:pPr marL="117475" indent="-117475">
              <a:spcAft>
                <a:spcPts val="500"/>
              </a:spcAft>
              <a:buFont typeface="Arial" panose="020B0604020202020204" pitchFamily="34" charset="0"/>
              <a:buChar char="•"/>
            </a:pPr>
            <a:r>
              <a:rPr lang="en-US" sz="1600" dirty="0">
                <a:solidFill>
                  <a:schemeClr val="tx2"/>
                </a:solidFill>
                <a:ea typeface="Source Sans Pro Light" panose="020B0403030403020204" pitchFamily="34" charset="0"/>
              </a:rPr>
              <a:t>2 day On the Way Home</a:t>
            </a:r>
            <a:r>
              <a:rPr lang="en-US" sz="1600" baseline="30000" dirty="0">
                <a:solidFill>
                  <a:schemeClr val="tx2"/>
                </a:solidFill>
                <a:ea typeface="Source Sans Pro Light" panose="020B0403030403020204" pitchFamily="34" charset="0"/>
              </a:rPr>
              <a:t>®</a:t>
            </a:r>
            <a:r>
              <a:rPr lang="en-US" sz="1600" dirty="0">
                <a:solidFill>
                  <a:schemeClr val="tx2"/>
                </a:solidFill>
                <a:ea typeface="Source Sans Pro Light" panose="020B0403030403020204" pitchFamily="34" charset="0"/>
              </a:rPr>
              <a:t> Supervisor Training</a:t>
            </a:r>
          </a:p>
          <a:p>
            <a:pPr marL="117475" indent="-117475">
              <a:spcAft>
                <a:spcPts val="500"/>
              </a:spcAft>
              <a:buFont typeface="Arial" panose="020B0604020202020204" pitchFamily="34" charset="0"/>
              <a:buChar char="•"/>
            </a:pPr>
            <a:r>
              <a:rPr lang="en-US" sz="1600" dirty="0">
                <a:solidFill>
                  <a:schemeClr val="tx2"/>
                </a:solidFill>
                <a:ea typeface="Source Sans Pro Light" panose="020B0403030403020204" pitchFamily="34" charset="0"/>
              </a:rPr>
              <a:t>Access to LOOMIS database</a:t>
            </a:r>
          </a:p>
          <a:p>
            <a:pPr marL="117475" indent="-117475">
              <a:spcAft>
                <a:spcPts val="500"/>
              </a:spcAft>
              <a:buFont typeface="Arial" panose="020B0604020202020204" pitchFamily="34" charset="0"/>
              <a:buChar char="•"/>
            </a:pPr>
            <a:r>
              <a:rPr lang="en-US" sz="1600" dirty="0">
                <a:solidFill>
                  <a:schemeClr val="tx2"/>
                </a:solidFill>
                <a:ea typeface="Source Sans Pro Light" panose="020B0403030403020204" pitchFamily="34" charset="0"/>
              </a:rPr>
              <a:t>24+ hours Data Review &amp; Phone/Web Consultation (Yr. 1)</a:t>
            </a:r>
          </a:p>
          <a:p>
            <a:pPr marL="117475" indent="-117475">
              <a:spcAft>
                <a:spcPts val="500"/>
              </a:spcAft>
              <a:buFont typeface="Arial" panose="020B0604020202020204" pitchFamily="34" charset="0"/>
              <a:buChar char="•"/>
            </a:pPr>
            <a:r>
              <a:rPr lang="en-US" sz="1600" dirty="0">
                <a:solidFill>
                  <a:schemeClr val="tx2"/>
                </a:solidFill>
                <a:ea typeface="Source Sans Pro Light" panose="020B0403030403020204" pitchFamily="34" charset="0"/>
              </a:rPr>
              <a:t>3+ day On-Site Visit (Yr. 1)</a:t>
            </a:r>
          </a:p>
          <a:p>
            <a:pPr marL="117475" indent="-117475">
              <a:buFont typeface="Arial" panose="020B0604020202020204" pitchFamily="34" charset="0"/>
              <a:buChar char="•"/>
            </a:pPr>
            <a:r>
              <a:rPr lang="en-US" sz="1600" dirty="0">
                <a:solidFill>
                  <a:schemeClr val="tx2"/>
                </a:solidFill>
                <a:ea typeface="Source Sans Pro Light" panose="020B0403030403020204" pitchFamily="34" charset="0"/>
              </a:rPr>
              <a:t>Additional but decreasing Data Review, Consultation and                          Site Visits in Yrs. 2+</a:t>
            </a:r>
          </a:p>
          <a:p>
            <a:endParaRPr lang="en-US" sz="1600" dirty="0">
              <a:solidFill>
                <a:schemeClr val="tx2"/>
              </a:solidFill>
              <a:ea typeface="Source Sans Pro Light" panose="020B0403030403020204" pitchFamily="34" charset="0"/>
            </a:endParaRPr>
          </a:p>
          <a:p>
            <a:r>
              <a:rPr lang="en-US" sz="1600" b="1" i="1" dirty="0">
                <a:solidFill>
                  <a:schemeClr val="tx2"/>
                </a:solidFill>
                <a:ea typeface="Source Sans Pro Light" panose="020B0403030403020204" pitchFamily="34" charset="0"/>
              </a:rPr>
              <a:t>*Note: </a:t>
            </a:r>
            <a:r>
              <a:rPr lang="en-US" sz="1600" i="1" dirty="0">
                <a:solidFill>
                  <a:schemeClr val="tx2"/>
                </a:solidFill>
                <a:ea typeface="Source Sans Pro Light" panose="020B0403030403020204" pitchFamily="34" charset="0"/>
              </a:rPr>
              <a:t>The above denotes the </a:t>
            </a:r>
            <a:r>
              <a:rPr lang="en-US" sz="1600" i="1" u="sng" dirty="0">
                <a:solidFill>
                  <a:schemeClr val="tx2"/>
                </a:solidFill>
                <a:ea typeface="Source Sans Pro Light" panose="020B0403030403020204" pitchFamily="34" charset="0"/>
              </a:rPr>
              <a:t>minimum</a:t>
            </a:r>
            <a:r>
              <a:rPr lang="en-US" sz="1600" i="1" dirty="0">
                <a:solidFill>
                  <a:schemeClr val="tx2"/>
                </a:solidFill>
                <a:ea typeface="Source Sans Pro Light" panose="020B0403030403020204" pitchFamily="34" charset="0"/>
              </a:rPr>
              <a:t> amounts of training and support that will be provided to any agency replicating OTWH</a:t>
            </a:r>
            <a:r>
              <a:rPr lang="en-US" sz="1600" i="1" baseline="6000" dirty="0">
                <a:solidFill>
                  <a:schemeClr val="tx2"/>
                </a:solidFill>
                <a:ea typeface="Source Sans Pro Light" panose="020B0403030403020204" pitchFamily="34" charset="0"/>
              </a:rPr>
              <a:t> </a:t>
            </a:r>
            <a:r>
              <a:rPr lang="en-US" sz="1600" i="1" baseline="30000" dirty="0">
                <a:solidFill>
                  <a:schemeClr val="tx2"/>
                </a:solidFill>
                <a:ea typeface="Source Sans Pro Light" panose="020B0403030403020204" pitchFamily="34" charset="0"/>
              </a:rPr>
              <a:t>®</a:t>
            </a:r>
            <a:r>
              <a:rPr lang="en-US" sz="1600" i="1" dirty="0">
                <a:solidFill>
                  <a:schemeClr val="tx2"/>
                </a:solidFill>
                <a:ea typeface="Source Sans Pro Light" panose="020B0403030403020204" pitchFamily="34" charset="0"/>
              </a:rPr>
              <a:t>. The number of hours needed for data review and phone/web-based consultation, or length of on-site visits may be increased based upon need.</a:t>
            </a:r>
          </a:p>
        </p:txBody>
      </p:sp>
      <p:sp>
        <p:nvSpPr>
          <p:cNvPr id="9" name="TextBox 8">
            <a:extLst>
              <a:ext uri="{FF2B5EF4-FFF2-40B4-BE49-F238E27FC236}">
                <a16:creationId xmlns:a16="http://schemas.microsoft.com/office/drawing/2014/main" id="{ED33446C-92AD-45EC-BD94-F7AB769CA21E}"/>
              </a:ext>
            </a:extLst>
          </p:cNvPr>
          <p:cNvSpPr txBox="1"/>
          <p:nvPr/>
        </p:nvSpPr>
        <p:spPr>
          <a:xfrm>
            <a:off x="6184491" y="706345"/>
            <a:ext cx="5665002" cy="369332"/>
          </a:xfrm>
          <a:prstGeom prst="rect">
            <a:avLst/>
          </a:prstGeom>
          <a:solidFill>
            <a:schemeClr val="tx2"/>
          </a:solidFill>
          <a:ln w="28575">
            <a:solidFill>
              <a:srgbClr val="006893"/>
            </a:solidFill>
          </a:ln>
        </p:spPr>
        <p:txBody>
          <a:bodyPr wrap="square" rtlCol="0">
            <a:spAutoFit/>
          </a:bodyPr>
          <a:lstStyle/>
          <a:p>
            <a:pPr algn="ctr"/>
            <a:r>
              <a:rPr lang="en-US" b="1" dirty="0">
                <a:solidFill>
                  <a:schemeClr val="bg1"/>
                </a:solidFill>
                <a:latin typeface="Source Sans Pro SemiBold" panose="020B0604020202020204" pitchFamily="34" charset="0"/>
              </a:rPr>
              <a:t>Agency to Clients</a:t>
            </a:r>
          </a:p>
        </p:txBody>
      </p:sp>
      <p:sp>
        <p:nvSpPr>
          <p:cNvPr id="10" name="Rectangle 9">
            <a:extLst>
              <a:ext uri="{FF2B5EF4-FFF2-40B4-BE49-F238E27FC236}">
                <a16:creationId xmlns:a16="http://schemas.microsoft.com/office/drawing/2014/main" id="{00C58178-C55A-4880-BCDF-0DC59F920FBA}"/>
              </a:ext>
            </a:extLst>
          </p:cNvPr>
          <p:cNvSpPr/>
          <p:nvPr/>
        </p:nvSpPr>
        <p:spPr>
          <a:xfrm>
            <a:off x="528709" y="185942"/>
            <a:ext cx="3507692" cy="389081"/>
          </a:xfrm>
          <a:prstGeom prst="rect">
            <a:avLst/>
          </a:prstGeom>
        </p:spPr>
        <p:txBody>
          <a:bodyPr wrap="none">
            <a:spAutoFit/>
          </a:bodyPr>
          <a:lstStyle/>
          <a:p>
            <a:pPr>
              <a:lnSpc>
                <a:spcPct val="120000"/>
              </a:lnSpc>
            </a:pPr>
            <a:r>
              <a:rPr lang="en-US" b="1" dirty="0">
                <a:solidFill>
                  <a:schemeClr val="tx2"/>
                </a:solidFill>
              </a:rPr>
              <a:t>OTWH Service Delivery Plan:</a:t>
            </a:r>
          </a:p>
        </p:txBody>
      </p:sp>
      <p:sp>
        <p:nvSpPr>
          <p:cNvPr id="11" name="TextBox 10">
            <a:extLst>
              <a:ext uri="{FF2B5EF4-FFF2-40B4-BE49-F238E27FC236}">
                <a16:creationId xmlns:a16="http://schemas.microsoft.com/office/drawing/2014/main" id="{27F55C28-A81F-4052-90AD-4C77735D63D9}"/>
              </a:ext>
            </a:extLst>
          </p:cNvPr>
          <p:cNvSpPr txBox="1"/>
          <p:nvPr/>
        </p:nvSpPr>
        <p:spPr>
          <a:xfrm>
            <a:off x="6194320" y="1206999"/>
            <a:ext cx="5655173" cy="4124206"/>
          </a:xfrm>
          <a:prstGeom prst="rect">
            <a:avLst/>
          </a:prstGeom>
          <a:noFill/>
          <a:ln>
            <a:noFill/>
          </a:ln>
        </p:spPr>
        <p:txBody>
          <a:bodyPr wrap="square" rtlCol="0">
            <a:spAutoFit/>
          </a:bodyPr>
          <a:lstStyle/>
          <a:p>
            <a:endParaRPr lang="en-US" sz="800" dirty="0">
              <a:solidFill>
                <a:schemeClr val="tx2"/>
              </a:solidFill>
              <a:ea typeface="Source Sans Pro Light" panose="020B0403030403020204" pitchFamily="34" charset="0"/>
            </a:endParaRPr>
          </a:p>
          <a:p>
            <a:pPr>
              <a:spcAft>
                <a:spcPts val="600"/>
              </a:spcAft>
            </a:pPr>
            <a:r>
              <a:rPr lang="en-US" sz="1600" dirty="0">
                <a:solidFill>
                  <a:schemeClr val="tx2"/>
                </a:solidFill>
                <a:ea typeface="Source Sans Pro Light" panose="020B0403030403020204" pitchFamily="34" charset="0"/>
              </a:rPr>
              <a:t>**12-14 months of service or a minimum of 96 hours of direct contact with each youth/family over their service period.</a:t>
            </a:r>
          </a:p>
          <a:p>
            <a:pPr marL="455612" lvl="1" indent="-285750">
              <a:spcAft>
                <a:spcPts val="600"/>
              </a:spcAft>
              <a:buFont typeface="Wingdings" panose="05000000000000000000" pitchFamily="2" charset="2"/>
              <a:buChar char="ü"/>
            </a:pPr>
            <a:r>
              <a:rPr lang="en-US" sz="1600" dirty="0">
                <a:solidFill>
                  <a:schemeClr val="tx2"/>
                </a:solidFill>
                <a:ea typeface="Source Sans Pro Light" panose="020B0403030403020204" pitchFamily="34" charset="0"/>
              </a:rPr>
              <a:t>Weekly direct contact via home visits (at a suggested length of 1-2 hours per week) to provide family and homework support.</a:t>
            </a:r>
          </a:p>
          <a:p>
            <a:pPr marL="455612" lvl="1" indent="-285750">
              <a:spcAft>
                <a:spcPts val="600"/>
              </a:spcAft>
              <a:buFont typeface="Wingdings" panose="05000000000000000000" pitchFamily="2" charset="2"/>
              <a:buChar char="ü"/>
            </a:pPr>
            <a:r>
              <a:rPr lang="en-US" sz="1600" dirty="0">
                <a:solidFill>
                  <a:schemeClr val="tx2"/>
                </a:solidFill>
                <a:ea typeface="Source Sans Pro Light" panose="020B0403030403020204" pitchFamily="34" charset="0"/>
              </a:rPr>
              <a:t>Weekly direct or indirect contact with youth and their identified mentor at school to provide school support.</a:t>
            </a:r>
          </a:p>
          <a:p>
            <a:pPr marL="455612" lvl="1" indent="-285750">
              <a:spcAft>
                <a:spcPts val="600"/>
              </a:spcAft>
              <a:buFont typeface="Wingdings" panose="05000000000000000000" pitchFamily="2" charset="2"/>
              <a:buChar char="ü"/>
            </a:pPr>
            <a:r>
              <a:rPr lang="en-US" sz="1600" dirty="0">
                <a:solidFill>
                  <a:schemeClr val="tx2"/>
                </a:solidFill>
                <a:ea typeface="Source Sans Pro Light" panose="020B0403030403020204" pitchFamily="34" charset="0"/>
              </a:rPr>
              <a:t>Additional indirect contact weekly to support the youth and their family, encourage skill application and engage in problem solving.</a:t>
            </a:r>
          </a:p>
          <a:p>
            <a:pPr marL="455612" lvl="1" indent="-285750">
              <a:spcAft>
                <a:spcPts val="1200"/>
              </a:spcAft>
              <a:buFont typeface="Wingdings" panose="05000000000000000000" pitchFamily="2" charset="2"/>
              <a:buChar char="ü"/>
            </a:pPr>
            <a:r>
              <a:rPr lang="en-US" sz="1600" dirty="0">
                <a:solidFill>
                  <a:schemeClr val="tx2"/>
                </a:solidFill>
                <a:ea typeface="Source Sans Pro Light" panose="020B0403030403020204" pitchFamily="34" charset="0"/>
              </a:rPr>
              <a:t>24/7 support for the youth and their family as needed</a:t>
            </a:r>
          </a:p>
          <a:p>
            <a:pPr marL="0" lvl="1">
              <a:spcAft>
                <a:spcPts val="600"/>
              </a:spcAft>
            </a:pPr>
            <a:r>
              <a:rPr lang="en-US" sz="1600" b="1" i="1" dirty="0">
                <a:solidFill>
                  <a:schemeClr val="tx2"/>
                </a:solidFill>
                <a:ea typeface="Source Sans Pro Light" panose="020B0403030403020204" pitchFamily="34" charset="0"/>
              </a:rPr>
              <a:t>*Note: </a:t>
            </a:r>
            <a:r>
              <a:rPr lang="en-US" sz="1600" i="1" dirty="0">
                <a:solidFill>
                  <a:schemeClr val="tx2"/>
                </a:solidFill>
                <a:ea typeface="Source Sans Pro Light" panose="020B0403030403020204" pitchFamily="34" charset="0"/>
              </a:rPr>
              <a:t>The above is based upon 1 OTWH Consultant serving a </a:t>
            </a:r>
            <a:r>
              <a:rPr lang="en-US" sz="1600" i="1" u="sng" dirty="0">
                <a:solidFill>
                  <a:schemeClr val="tx2"/>
                </a:solidFill>
                <a:ea typeface="Source Sans Pro Light" panose="020B0403030403020204" pitchFamily="34" charset="0"/>
              </a:rPr>
              <a:t>maximum</a:t>
            </a:r>
            <a:r>
              <a:rPr lang="en-US" sz="1600" i="1" dirty="0">
                <a:solidFill>
                  <a:schemeClr val="tx2"/>
                </a:solidFill>
                <a:ea typeface="Source Sans Pro Light" panose="020B0403030403020204" pitchFamily="34" charset="0"/>
              </a:rPr>
              <a:t> caseload of 12-15 youth/families</a:t>
            </a:r>
            <a:r>
              <a:rPr lang="en-US" sz="1600" dirty="0">
                <a:solidFill>
                  <a:schemeClr val="tx2"/>
                </a:solidFill>
                <a:ea typeface="Source Sans Pro Light" panose="020B0403030403020204" pitchFamily="34" charset="0"/>
              </a:rPr>
              <a:t>.</a:t>
            </a:r>
          </a:p>
        </p:txBody>
      </p:sp>
      <p:sp>
        <p:nvSpPr>
          <p:cNvPr id="12" name="TextBox 11">
            <a:extLst>
              <a:ext uri="{FF2B5EF4-FFF2-40B4-BE49-F238E27FC236}">
                <a16:creationId xmlns:a16="http://schemas.microsoft.com/office/drawing/2014/main" id="{FE7E7C85-297D-43DE-868F-04C5A442A3C7}"/>
              </a:ext>
            </a:extLst>
          </p:cNvPr>
          <p:cNvSpPr txBox="1"/>
          <p:nvPr/>
        </p:nvSpPr>
        <p:spPr>
          <a:xfrm>
            <a:off x="651260" y="706345"/>
            <a:ext cx="5393958" cy="369332"/>
          </a:xfrm>
          <a:prstGeom prst="rect">
            <a:avLst/>
          </a:prstGeom>
          <a:solidFill>
            <a:schemeClr val="tx2"/>
          </a:solidFill>
          <a:ln w="28575">
            <a:solidFill>
              <a:srgbClr val="006893"/>
            </a:solidFill>
          </a:ln>
        </p:spPr>
        <p:txBody>
          <a:bodyPr wrap="square" rtlCol="0">
            <a:spAutoFit/>
          </a:bodyPr>
          <a:lstStyle/>
          <a:p>
            <a:pPr algn="ctr"/>
            <a:r>
              <a:rPr lang="en-US" b="1" dirty="0">
                <a:solidFill>
                  <a:schemeClr val="bg1"/>
                </a:solidFill>
                <a:latin typeface="Source Sans Pro SemiBold" panose="020B0604020202020204" pitchFamily="34" charset="0"/>
              </a:rPr>
              <a:t>Boys Town to Agency</a:t>
            </a:r>
          </a:p>
        </p:txBody>
      </p:sp>
    </p:spTree>
    <p:extLst>
      <p:ext uri="{BB962C8B-B14F-4D97-AF65-F5344CB8AC3E}">
        <p14:creationId xmlns:p14="http://schemas.microsoft.com/office/powerpoint/2010/main" val="258767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92524-1EEA-4665-8B8A-943E04C293D4}"/>
              </a:ext>
            </a:extLst>
          </p:cNvPr>
          <p:cNvSpPr>
            <a:spLocks noGrp="1"/>
          </p:cNvSpPr>
          <p:nvPr>
            <p:ph type="title"/>
          </p:nvPr>
        </p:nvSpPr>
        <p:spPr>
          <a:xfrm>
            <a:off x="582580" y="290386"/>
            <a:ext cx="10515600" cy="1020912"/>
          </a:xfrm>
        </p:spPr>
        <p:txBody>
          <a:bodyPr/>
          <a:lstStyle/>
          <a:p>
            <a:r>
              <a:rPr lang="en-US" dirty="0"/>
              <a:t>Estimated Pricing</a:t>
            </a:r>
          </a:p>
        </p:txBody>
      </p:sp>
      <p:graphicFrame>
        <p:nvGraphicFramePr>
          <p:cNvPr id="4" name="Table 4">
            <a:extLst>
              <a:ext uri="{FF2B5EF4-FFF2-40B4-BE49-F238E27FC236}">
                <a16:creationId xmlns:a16="http://schemas.microsoft.com/office/drawing/2014/main" id="{56377D4D-C637-4930-B5DF-F65E3699B6A9}"/>
              </a:ext>
            </a:extLst>
          </p:cNvPr>
          <p:cNvGraphicFramePr>
            <a:graphicFrameLocks noGrp="1"/>
          </p:cNvGraphicFramePr>
          <p:nvPr>
            <p:extLst>
              <p:ext uri="{D42A27DB-BD31-4B8C-83A1-F6EECF244321}">
                <p14:modId xmlns:p14="http://schemas.microsoft.com/office/powerpoint/2010/main" val="1530306955"/>
              </p:ext>
            </p:extLst>
          </p:nvPr>
        </p:nvGraphicFramePr>
        <p:xfrm>
          <a:off x="582580" y="1181873"/>
          <a:ext cx="11026840" cy="5264347"/>
        </p:xfrm>
        <a:graphic>
          <a:graphicData uri="http://schemas.openxmlformats.org/drawingml/2006/table">
            <a:tbl>
              <a:tblPr firstRow="1" bandRow="1">
                <a:tableStyleId>{5C22544A-7EE6-4342-B048-85BDC9FD1C3A}</a:tableStyleId>
              </a:tblPr>
              <a:tblGrid>
                <a:gridCol w="3697917">
                  <a:extLst>
                    <a:ext uri="{9D8B030D-6E8A-4147-A177-3AD203B41FA5}">
                      <a16:colId xmlns:a16="http://schemas.microsoft.com/office/drawing/2014/main" val="885311992"/>
                    </a:ext>
                  </a:extLst>
                </a:gridCol>
                <a:gridCol w="3801952">
                  <a:extLst>
                    <a:ext uri="{9D8B030D-6E8A-4147-A177-3AD203B41FA5}">
                      <a16:colId xmlns:a16="http://schemas.microsoft.com/office/drawing/2014/main" val="4200503498"/>
                    </a:ext>
                  </a:extLst>
                </a:gridCol>
                <a:gridCol w="3526971">
                  <a:extLst>
                    <a:ext uri="{9D8B030D-6E8A-4147-A177-3AD203B41FA5}">
                      <a16:colId xmlns:a16="http://schemas.microsoft.com/office/drawing/2014/main" val="1806792807"/>
                    </a:ext>
                  </a:extLst>
                </a:gridCol>
              </a:tblGrid>
              <a:tr h="600907">
                <a:tc>
                  <a:txBody>
                    <a:bodyPr/>
                    <a:lstStyle/>
                    <a:p>
                      <a:pPr algn="ctr"/>
                      <a:r>
                        <a:rPr lang="en-US" sz="2000" dirty="0"/>
                        <a:t>Year 1</a:t>
                      </a:r>
                    </a:p>
                  </a:txBody>
                  <a:tcPr/>
                </a:tc>
                <a:tc>
                  <a:txBody>
                    <a:bodyPr/>
                    <a:lstStyle/>
                    <a:p>
                      <a:pPr algn="ctr"/>
                      <a:r>
                        <a:rPr lang="en-US" sz="2000" dirty="0"/>
                        <a:t>Year 2</a:t>
                      </a:r>
                    </a:p>
                  </a:txBody>
                  <a:tcPr/>
                </a:tc>
                <a:tc>
                  <a:txBody>
                    <a:bodyPr/>
                    <a:lstStyle/>
                    <a:p>
                      <a:pPr algn="ctr"/>
                      <a:r>
                        <a:rPr lang="en-US" sz="2000" dirty="0"/>
                        <a:t>Year 3</a:t>
                      </a:r>
                    </a:p>
                  </a:txBody>
                  <a:tcPr/>
                </a:tc>
                <a:extLst>
                  <a:ext uri="{0D108BD9-81ED-4DB2-BD59-A6C34878D82A}">
                    <a16:rowId xmlns:a16="http://schemas.microsoft.com/office/drawing/2014/main" val="214431666"/>
                  </a:ext>
                </a:extLst>
              </a:tr>
              <a:tr h="619466">
                <a:tc>
                  <a:txBody>
                    <a:bodyPr/>
                    <a:lstStyle/>
                    <a:p>
                      <a:pPr algn="ctr"/>
                      <a:r>
                        <a:rPr lang="en-US" b="1" dirty="0">
                          <a:solidFill>
                            <a:schemeClr val="tx2"/>
                          </a:solidFill>
                        </a:rPr>
                        <a:t>Consultant Training </a:t>
                      </a:r>
                    </a:p>
                    <a:p>
                      <a:pPr algn="ctr"/>
                      <a:r>
                        <a:rPr lang="en-US" b="0" dirty="0">
                          <a:solidFill>
                            <a:schemeClr val="tx2"/>
                          </a:solidFill>
                        </a:rPr>
                        <a:t>$1,750</a:t>
                      </a:r>
                    </a:p>
                  </a:txBody>
                  <a:tcPr/>
                </a:tc>
                <a:tc>
                  <a:txBody>
                    <a:bodyPr/>
                    <a:lstStyle/>
                    <a:p>
                      <a:pPr algn="ctr"/>
                      <a:r>
                        <a:rPr lang="en-US" b="1" dirty="0">
                          <a:solidFill>
                            <a:schemeClr val="tx2"/>
                          </a:solidFill>
                        </a:rPr>
                        <a:t>Consultant Training </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b="0" dirty="0">
                          <a:solidFill>
                            <a:schemeClr val="tx2"/>
                          </a:solidFill>
                        </a:rPr>
                        <a:t>$1,750</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b="1" dirty="0">
                          <a:solidFill>
                            <a:schemeClr val="tx2"/>
                          </a:solidFill>
                        </a:rPr>
                        <a:t>Consultant Training </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b="0" dirty="0">
                          <a:solidFill>
                            <a:schemeClr val="tx2"/>
                          </a:solidFill>
                        </a:rPr>
                        <a:t>$1,750</a:t>
                      </a:r>
                    </a:p>
                  </a:txBody>
                  <a:tcPr/>
                </a:tc>
                <a:extLst>
                  <a:ext uri="{0D108BD9-81ED-4DB2-BD59-A6C34878D82A}">
                    <a16:rowId xmlns:a16="http://schemas.microsoft.com/office/drawing/2014/main" val="2120868963"/>
                  </a:ext>
                </a:extLst>
              </a:tr>
              <a:tr h="619466">
                <a:tc>
                  <a:txBody>
                    <a:bodyPr/>
                    <a:lstStyle/>
                    <a:p>
                      <a:pPr algn="ctr"/>
                      <a:r>
                        <a:rPr lang="en-US" b="1" dirty="0">
                          <a:solidFill>
                            <a:schemeClr val="tx2"/>
                          </a:solidFill>
                        </a:rPr>
                        <a:t>Supervisor Training </a:t>
                      </a:r>
                    </a:p>
                    <a:p>
                      <a:pPr algn="ctr"/>
                      <a:r>
                        <a:rPr lang="en-US" b="0" dirty="0">
                          <a:solidFill>
                            <a:schemeClr val="tx2"/>
                          </a:solidFill>
                        </a:rPr>
                        <a:t>$2,250</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b="1" dirty="0">
                          <a:solidFill>
                            <a:schemeClr val="tx2"/>
                          </a:solidFill>
                        </a:rPr>
                        <a:t>Supervisor Training </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b="0" dirty="0">
                          <a:solidFill>
                            <a:schemeClr val="tx2"/>
                          </a:solidFill>
                        </a:rPr>
                        <a:t>$2,250</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b="1" dirty="0">
                          <a:solidFill>
                            <a:schemeClr val="tx2"/>
                          </a:solidFill>
                        </a:rPr>
                        <a:t>Supervisor Training </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b="0" dirty="0">
                          <a:solidFill>
                            <a:schemeClr val="tx2"/>
                          </a:solidFill>
                        </a:rPr>
                        <a:t>$2,250</a:t>
                      </a:r>
                    </a:p>
                  </a:txBody>
                  <a:tcPr/>
                </a:tc>
                <a:extLst>
                  <a:ext uri="{0D108BD9-81ED-4DB2-BD59-A6C34878D82A}">
                    <a16:rowId xmlns:a16="http://schemas.microsoft.com/office/drawing/2014/main" val="3215916234"/>
                  </a:ext>
                </a:extLst>
              </a:tr>
              <a:tr h="619466">
                <a:tc>
                  <a:txBody>
                    <a:bodyPr/>
                    <a:lstStyle/>
                    <a:p>
                      <a:pPr algn="ctr"/>
                      <a:r>
                        <a:rPr lang="en-US" b="1" dirty="0">
                          <a:solidFill>
                            <a:schemeClr val="tx2"/>
                          </a:solidFill>
                        </a:rPr>
                        <a:t>Data Rev/Cons. </a:t>
                      </a:r>
                    </a:p>
                    <a:p>
                      <a:pPr algn="ctr"/>
                      <a:r>
                        <a:rPr lang="en-US" b="0" dirty="0">
                          <a:solidFill>
                            <a:schemeClr val="tx2"/>
                          </a:solidFill>
                        </a:rPr>
                        <a:t>~$5,500 (2 ppl) + ~$1,300 pp</a:t>
                      </a:r>
                    </a:p>
                  </a:txBody>
                  <a:tcPr/>
                </a:tc>
                <a:tc>
                  <a:txBody>
                    <a:bodyPr/>
                    <a:lstStyle/>
                    <a:p>
                      <a:pPr algn="ctr"/>
                      <a:r>
                        <a:rPr lang="en-US" b="1" dirty="0">
                          <a:solidFill>
                            <a:schemeClr val="tx2"/>
                          </a:solidFill>
                        </a:rPr>
                        <a:t>Data Rev/Cons. </a:t>
                      </a:r>
                    </a:p>
                    <a:p>
                      <a:pPr algn="ctr"/>
                      <a:r>
                        <a:rPr lang="en-US" b="0" dirty="0">
                          <a:solidFill>
                            <a:schemeClr val="tx2"/>
                          </a:solidFill>
                        </a:rPr>
                        <a:t>~$3,800 (2 ppl) + ~$825 pp</a:t>
                      </a:r>
                    </a:p>
                  </a:txBody>
                  <a:tcPr/>
                </a:tc>
                <a:tc>
                  <a:txBody>
                    <a:bodyPr/>
                    <a:lstStyle/>
                    <a:p>
                      <a:pPr algn="ctr"/>
                      <a:r>
                        <a:rPr lang="en-US" b="1" dirty="0">
                          <a:solidFill>
                            <a:schemeClr val="tx2"/>
                          </a:solidFill>
                        </a:rPr>
                        <a:t>Data Rev/Cons. </a:t>
                      </a:r>
                    </a:p>
                    <a:p>
                      <a:pPr algn="ctr"/>
                      <a:r>
                        <a:rPr lang="en-US" b="0" dirty="0">
                          <a:solidFill>
                            <a:schemeClr val="tx2"/>
                          </a:solidFill>
                        </a:rPr>
                        <a:t>~$2,500 (2 ppl) + ~$425 pp</a:t>
                      </a:r>
                    </a:p>
                  </a:txBody>
                  <a:tcPr/>
                </a:tc>
                <a:extLst>
                  <a:ext uri="{0D108BD9-81ED-4DB2-BD59-A6C34878D82A}">
                    <a16:rowId xmlns:a16="http://schemas.microsoft.com/office/drawing/2014/main" val="209888028"/>
                  </a:ext>
                </a:extLst>
              </a:tr>
              <a:tr h="619466">
                <a:tc>
                  <a:txBody>
                    <a:bodyPr/>
                    <a:lstStyle/>
                    <a:p>
                      <a:pPr algn="ctr"/>
                      <a:r>
                        <a:rPr lang="en-US" b="1" dirty="0">
                          <a:solidFill>
                            <a:schemeClr val="tx2"/>
                          </a:solidFill>
                        </a:rPr>
                        <a:t>On-Site Review</a:t>
                      </a:r>
                    </a:p>
                    <a:p>
                      <a:pPr algn="ctr"/>
                      <a:r>
                        <a:rPr lang="en-US" b="0" dirty="0">
                          <a:solidFill>
                            <a:schemeClr val="tx2"/>
                          </a:solidFill>
                        </a:rPr>
                        <a:t>~$6,500 (2 ppl) + ~$1,000 pp</a:t>
                      </a:r>
                    </a:p>
                    <a:p>
                      <a:pPr algn="ctr"/>
                      <a:r>
                        <a:rPr lang="en-US" b="0" dirty="0">
                          <a:solidFill>
                            <a:schemeClr val="tx2"/>
                          </a:solidFill>
                        </a:rPr>
                        <a:t>*travel exp. NOT included</a:t>
                      </a:r>
                    </a:p>
                  </a:txBody>
                  <a:tcPr/>
                </a:tc>
                <a:tc>
                  <a:txBody>
                    <a:bodyPr/>
                    <a:lstStyle/>
                    <a:p>
                      <a:pPr algn="ctr"/>
                      <a:r>
                        <a:rPr lang="en-US" b="1" dirty="0">
                          <a:solidFill>
                            <a:schemeClr val="tx2"/>
                          </a:solidFill>
                        </a:rPr>
                        <a:t>On-Site Review</a:t>
                      </a:r>
                    </a:p>
                    <a:p>
                      <a:pPr algn="ctr"/>
                      <a:r>
                        <a:rPr lang="en-US" b="0" dirty="0">
                          <a:solidFill>
                            <a:schemeClr val="tx2"/>
                          </a:solidFill>
                        </a:rPr>
                        <a:t>~$4,500 (2 ppl) + ~$700 pp</a:t>
                      </a:r>
                    </a:p>
                    <a:p>
                      <a:pPr algn="ctr"/>
                      <a:r>
                        <a:rPr lang="en-US" b="0" dirty="0">
                          <a:solidFill>
                            <a:schemeClr val="tx2"/>
                          </a:solidFill>
                        </a:rPr>
                        <a:t>*travel exp. NOT included</a:t>
                      </a:r>
                    </a:p>
                  </a:txBody>
                  <a:tcPr/>
                </a:tc>
                <a:tc>
                  <a:txBody>
                    <a:bodyPr/>
                    <a:lstStyle/>
                    <a:p>
                      <a:pPr algn="ctr"/>
                      <a:r>
                        <a:rPr lang="en-US" b="1" dirty="0">
                          <a:solidFill>
                            <a:schemeClr val="tx2"/>
                          </a:solidFill>
                        </a:rPr>
                        <a:t>On-Site Review</a:t>
                      </a:r>
                    </a:p>
                    <a:p>
                      <a:pPr algn="ctr"/>
                      <a:r>
                        <a:rPr lang="en-US" b="0" dirty="0">
                          <a:solidFill>
                            <a:schemeClr val="tx2"/>
                          </a:solidFill>
                        </a:rPr>
                        <a:t>~$2,725 (2 ppl) + ~$450 pp</a:t>
                      </a:r>
                    </a:p>
                    <a:p>
                      <a:pPr algn="ctr"/>
                      <a:r>
                        <a:rPr lang="en-US" b="0" dirty="0">
                          <a:solidFill>
                            <a:schemeClr val="tx2"/>
                          </a:solidFill>
                        </a:rPr>
                        <a:t>*travel exp. NOT included</a:t>
                      </a:r>
                    </a:p>
                  </a:txBody>
                  <a:tcPr/>
                </a:tc>
                <a:extLst>
                  <a:ext uri="{0D108BD9-81ED-4DB2-BD59-A6C34878D82A}">
                    <a16:rowId xmlns:a16="http://schemas.microsoft.com/office/drawing/2014/main" val="538341248"/>
                  </a:ext>
                </a:extLst>
              </a:tr>
              <a:tr h="619466">
                <a:tc>
                  <a:txBody>
                    <a:bodyPr/>
                    <a:lstStyle/>
                    <a:p>
                      <a:pPr algn="ctr"/>
                      <a:r>
                        <a:rPr lang="en-US" b="1" dirty="0">
                          <a:solidFill>
                            <a:schemeClr val="tx2"/>
                          </a:solidFill>
                        </a:rPr>
                        <a:t>Initial Licensure</a:t>
                      </a:r>
                    </a:p>
                    <a:p>
                      <a:pPr algn="ctr"/>
                      <a:r>
                        <a:rPr lang="en-US" b="0" dirty="0">
                          <a:solidFill>
                            <a:schemeClr val="tx2"/>
                          </a:solidFill>
                        </a:rPr>
                        <a:t>$3,000</a:t>
                      </a:r>
                    </a:p>
                  </a:txBody>
                  <a:tcPr/>
                </a:tc>
                <a:tc>
                  <a:txBody>
                    <a:bodyPr/>
                    <a:lstStyle/>
                    <a:p>
                      <a:pPr algn="ctr"/>
                      <a:r>
                        <a:rPr lang="en-US" b="1" dirty="0">
                          <a:solidFill>
                            <a:schemeClr val="tx2"/>
                          </a:solidFill>
                        </a:rPr>
                        <a:t>Licensure Renewal</a:t>
                      </a:r>
                    </a:p>
                    <a:p>
                      <a:pPr algn="ctr"/>
                      <a:r>
                        <a:rPr lang="en-US" b="0" dirty="0">
                          <a:solidFill>
                            <a:schemeClr val="tx2"/>
                          </a:solidFill>
                        </a:rPr>
                        <a:t>$5,000</a:t>
                      </a:r>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b="1" dirty="0">
                          <a:solidFill>
                            <a:schemeClr val="tx2"/>
                          </a:solidFill>
                        </a:rPr>
                        <a:t>Licensure Renewal </a:t>
                      </a:r>
                    </a:p>
                    <a:p>
                      <a:pPr algn="ctr"/>
                      <a:r>
                        <a:rPr lang="en-US" b="0" dirty="0">
                          <a:solidFill>
                            <a:schemeClr val="tx2"/>
                          </a:solidFill>
                        </a:rPr>
                        <a:t>$5,000</a:t>
                      </a:r>
                      <a:endParaRPr lang="en-US" b="1" dirty="0">
                        <a:solidFill>
                          <a:schemeClr val="tx2"/>
                        </a:solidFill>
                      </a:endParaRPr>
                    </a:p>
                  </a:txBody>
                  <a:tcPr/>
                </a:tc>
                <a:extLst>
                  <a:ext uri="{0D108BD9-81ED-4DB2-BD59-A6C34878D82A}">
                    <a16:rowId xmlns:a16="http://schemas.microsoft.com/office/drawing/2014/main" val="517844334"/>
                  </a:ext>
                </a:extLst>
              </a:tr>
              <a:tr h="600907">
                <a:tc>
                  <a:txBody>
                    <a:bodyPr/>
                    <a:lstStyle/>
                    <a:p>
                      <a:pPr algn="ctr"/>
                      <a:r>
                        <a:rPr lang="en-US" b="1" dirty="0">
                          <a:solidFill>
                            <a:schemeClr val="tx2"/>
                          </a:solidFill>
                        </a:rPr>
                        <a:t>Total</a:t>
                      </a:r>
                    </a:p>
                    <a:p>
                      <a:pPr algn="ctr"/>
                      <a:r>
                        <a:rPr lang="en-US" b="1" dirty="0">
                          <a:solidFill>
                            <a:schemeClr val="tx2"/>
                          </a:solidFill>
                        </a:rPr>
                        <a:t>$19,000 (2 ppl)</a:t>
                      </a:r>
                    </a:p>
                    <a:p>
                      <a:pPr algn="ctr"/>
                      <a:r>
                        <a:rPr lang="en-US" b="0" dirty="0">
                          <a:solidFill>
                            <a:schemeClr val="tx2"/>
                          </a:solidFill>
                        </a:rPr>
                        <a:t>[includes training &amp; materials] </a:t>
                      </a:r>
                    </a:p>
                    <a:p>
                      <a:pPr algn="ctr"/>
                      <a:r>
                        <a:rPr lang="en-US" b="0" dirty="0">
                          <a:solidFill>
                            <a:schemeClr val="tx2"/>
                          </a:solidFill>
                        </a:rPr>
                        <a:t>(per </a:t>
                      </a:r>
                      <a:r>
                        <a:rPr lang="en-US" b="0" dirty="0" err="1">
                          <a:solidFill>
                            <a:schemeClr val="tx2"/>
                          </a:solidFill>
                        </a:rPr>
                        <a:t>addt’l</a:t>
                      </a:r>
                      <a:r>
                        <a:rPr lang="en-US" b="0" dirty="0">
                          <a:solidFill>
                            <a:schemeClr val="tx2"/>
                          </a:solidFill>
                        </a:rPr>
                        <a:t>) training + 2,300 </a:t>
                      </a:r>
                    </a:p>
                  </a:txBody>
                  <a:tcPr/>
                </a:tc>
                <a:tc>
                  <a:txBody>
                    <a:bodyPr/>
                    <a:lstStyle/>
                    <a:p>
                      <a:pPr algn="ctr"/>
                      <a:r>
                        <a:rPr lang="en-US" b="1" dirty="0">
                          <a:solidFill>
                            <a:schemeClr val="tx2"/>
                          </a:solidFill>
                        </a:rPr>
                        <a:t>Total</a:t>
                      </a:r>
                    </a:p>
                    <a:p>
                      <a:pPr algn="ctr"/>
                      <a:r>
                        <a:rPr lang="en-US" b="1" dirty="0">
                          <a:solidFill>
                            <a:schemeClr val="tx2"/>
                          </a:solidFill>
                        </a:rPr>
                        <a:t>$13,300 (2 ppl)</a:t>
                      </a:r>
                    </a:p>
                    <a:p>
                      <a:pPr algn="ctr"/>
                      <a:r>
                        <a:rPr lang="en-US" b="0" dirty="0">
                          <a:solidFill>
                            <a:schemeClr val="tx2"/>
                          </a:solidFill>
                        </a:rPr>
                        <a:t>(per </a:t>
                      </a:r>
                      <a:r>
                        <a:rPr lang="en-US" b="0" dirty="0" err="1">
                          <a:solidFill>
                            <a:schemeClr val="tx2"/>
                          </a:solidFill>
                        </a:rPr>
                        <a:t>addt’l</a:t>
                      </a:r>
                      <a:r>
                        <a:rPr lang="en-US" b="0" dirty="0">
                          <a:solidFill>
                            <a:schemeClr val="tx2"/>
                          </a:solidFill>
                        </a:rPr>
                        <a:t>) training + $1,525</a:t>
                      </a:r>
                    </a:p>
                  </a:txBody>
                  <a:tcPr/>
                </a:tc>
                <a:tc>
                  <a:txBody>
                    <a:bodyPr/>
                    <a:lstStyle/>
                    <a:p>
                      <a:pPr algn="ctr"/>
                      <a:r>
                        <a:rPr lang="en-US" b="1" dirty="0">
                          <a:solidFill>
                            <a:schemeClr val="tx2"/>
                          </a:solidFill>
                        </a:rPr>
                        <a:t>Total </a:t>
                      </a:r>
                    </a:p>
                    <a:p>
                      <a:pPr algn="ctr"/>
                      <a:r>
                        <a:rPr lang="en-US" b="1" dirty="0">
                          <a:solidFill>
                            <a:schemeClr val="tx2"/>
                          </a:solidFill>
                        </a:rPr>
                        <a:t>$10,225 (2 ppl)  </a:t>
                      </a:r>
                    </a:p>
                    <a:p>
                      <a:pPr algn="ctr"/>
                      <a:r>
                        <a:rPr lang="en-US" b="0" dirty="0">
                          <a:solidFill>
                            <a:schemeClr val="tx2"/>
                          </a:solidFill>
                        </a:rPr>
                        <a:t>(per </a:t>
                      </a:r>
                      <a:r>
                        <a:rPr lang="en-US" b="0" dirty="0" err="1">
                          <a:solidFill>
                            <a:schemeClr val="tx2"/>
                          </a:solidFill>
                        </a:rPr>
                        <a:t>addt’l</a:t>
                      </a:r>
                      <a:r>
                        <a:rPr lang="en-US" b="0" dirty="0">
                          <a:solidFill>
                            <a:schemeClr val="tx2"/>
                          </a:solidFill>
                        </a:rPr>
                        <a:t>) training</a:t>
                      </a:r>
                      <a:r>
                        <a:rPr lang="en-US" b="1" dirty="0">
                          <a:solidFill>
                            <a:schemeClr val="tx2"/>
                          </a:solidFill>
                        </a:rPr>
                        <a:t> </a:t>
                      </a:r>
                      <a:r>
                        <a:rPr lang="en-US" b="0" dirty="0">
                          <a:solidFill>
                            <a:schemeClr val="tx2"/>
                          </a:solidFill>
                        </a:rPr>
                        <a:t>+ $875</a:t>
                      </a:r>
                      <a:r>
                        <a:rPr lang="en-US" b="1" dirty="0">
                          <a:solidFill>
                            <a:schemeClr val="tx2"/>
                          </a:solidFill>
                        </a:rPr>
                        <a:t>                                            </a:t>
                      </a:r>
                    </a:p>
                  </a:txBody>
                  <a:tcPr/>
                </a:tc>
                <a:extLst>
                  <a:ext uri="{0D108BD9-81ED-4DB2-BD59-A6C34878D82A}">
                    <a16:rowId xmlns:a16="http://schemas.microsoft.com/office/drawing/2014/main" val="2472341947"/>
                  </a:ext>
                </a:extLst>
              </a:tr>
            </a:tbl>
          </a:graphicData>
        </a:graphic>
      </p:graphicFrame>
      <p:sp>
        <p:nvSpPr>
          <p:cNvPr id="3" name="TextBox 2">
            <a:extLst>
              <a:ext uri="{FF2B5EF4-FFF2-40B4-BE49-F238E27FC236}">
                <a16:creationId xmlns:a16="http://schemas.microsoft.com/office/drawing/2014/main" id="{1C0936CA-A10E-3AAF-94D1-9A2B56B51916}"/>
              </a:ext>
            </a:extLst>
          </p:cNvPr>
          <p:cNvSpPr txBox="1"/>
          <p:nvPr/>
        </p:nvSpPr>
        <p:spPr>
          <a:xfrm>
            <a:off x="6981436" y="6460675"/>
            <a:ext cx="4627984" cy="369332"/>
          </a:xfrm>
          <a:prstGeom prst="rect">
            <a:avLst/>
          </a:prstGeom>
          <a:noFill/>
        </p:spPr>
        <p:txBody>
          <a:bodyPr wrap="square" rtlCol="0">
            <a:spAutoFit/>
          </a:bodyPr>
          <a:lstStyle/>
          <a:p>
            <a:r>
              <a:rPr lang="en-US" dirty="0">
                <a:solidFill>
                  <a:schemeClr val="tx2"/>
                </a:solidFill>
              </a:rPr>
              <a:t>~ = rounded up or down to nearest $25.00</a:t>
            </a:r>
          </a:p>
        </p:txBody>
      </p:sp>
    </p:spTree>
    <p:extLst>
      <p:ext uri="{BB962C8B-B14F-4D97-AF65-F5344CB8AC3E}">
        <p14:creationId xmlns:p14="http://schemas.microsoft.com/office/powerpoint/2010/main" val="143942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11" y="307110"/>
            <a:ext cx="10515600" cy="914400"/>
          </a:xfrm>
        </p:spPr>
        <p:txBody>
          <a:bodyPr>
            <a:normAutofit/>
          </a:bodyPr>
          <a:lstStyle/>
          <a:p>
            <a:r>
              <a:rPr lang="en-US" sz="3200" dirty="0">
                <a:solidFill>
                  <a:schemeClr val="tx2"/>
                </a:solidFill>
                <a:latin typeface="Tahoma"/>
                <a:ea typeface="Tahoma"/>
                <a:cs typeface="Tahoma"/>
              </a:rPr>
              <a:t>On the Way Home Goals...</a:t>
            </a:r>
            <a:endParaRPr lang="en-US" sz="3200" dirty="0">
              <a:solidFill>
                <a:schemeClr val="tx2"/>
              </a:solidFill>
            </a:endParaRPr>
          </a:p>
        </p:txBody>
      </p:sp>
      <p:grpSp>
        <p:nvGrpSpPr>
          <p:cNvPr id="6" name="Group 5">
            <a:extLst>
              <a:ext uri="{FF2B5EF4-FFF2-40B4-BE49-F238E27FC236}">
                <a16:creationId xmlns:a16="http://schemas.microsoft.com/office/drawing/2014/main" id="{A78D53F3-79A4-48DB-B70D-A6FA8134D0BA}"/>
              </a:ext>
            </a:extLst>
          </p:cNvPr>
          <p:cNvGrpSpPr/>
          <p:nvPr/>
        </p:nvGrpSpPr>
        <p:grpSpPr>
          <a:xfrm>
            <a:off x="819085" y="1359313"/>
            <a:ext cx="1571797" cy="2069687"/>
            <a:chOff x="819085" y="1359313"/>
            <a:chExt cx="1571797" cy="2069687"/>
          </a:xfrm>
        </p:grpSpPr>
        <p:grpSp>
          <p:nvGrpSpPr>
            <p:cNvPr id="25" name="Group 24"/>
            <p:cNvGrpSpPr/>
            <p:nvPr/>
          </p:nvGrpSpPr>
          <p:grpSpPr>
            <a:xfrm>
              <a:off x="1008685" y="1359313"/>
              <a:ext cx="1343025" cy="1343025"/>
              <a:chOff x="8939208" y="4386261"/>
              <a:chExt cx="1343025" cy="1343025"/>
            </a:xfrm>
          </p:grpSpPr>
          <p:sp>
            <p:nvSpPr>
              <p:cNvPr id="10" name="Oval 9"/>
              <p:cNvSpPr/>
              <p:nvPr/>
            </p:nvSpPr>
            <p:spPr>
              <a:xfrm>
                <a:off x="8939208" y="4386261"/>
                <a:ext cx="1343025" cy="1343025"/>
              </a:xfrm>
              <a:prstGeom prst="ellipse">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6000" b="1"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2012" y="4599065"/>
                <a:ext cx="917416" cy="917416"/>
              </a:xfrm>
              <a:prstGeom prst="rect">
                <a:avLst/>
              </a:prstGeom>
            </p:spPr>
          </p:pic>
        </p:grpSp>
        <p:sp>
          <p:nvSpPr>
            <p:cNvPr id="3" name="TextBox 2">
              <a:extLst>
                <a:ext uri="{FF2B5EF4-FFF2-40B4-BE49-F238E27FC236}">
                  <a16:creationId xmlns:a16="http://schemas.microsoft.com/office/drawing/2014/main" id="{031E1E81-B84E-4988-BB83-65BA3EF090C9}"/>
                </a:ext>
              </a:extLst>
            </p:cNvPr>
            <p:cNvSpPr txBox="1"/>
            <p:nvPr/>
          </p:nvSpPr>
          <p:spPr>
            <a:xfrm>
              <a:off x="819085" y="2721114"/>
              <a:ext cx="1571797" cy="707886"/>
            </a:xfrm>
            <a:prstGeom prst="rect">
              <a:avLst/>
            </a:prstGeom>
            <a:noFill/>
          </p:spPr>
          <p:txBody>
            <a:bodyPr wrap="square" rtlCol="0">
              <a:spAutoFit/>
            </a:bodyPr>
            <a:lstStyle/>
            <a:p>
              <a:pPr algn="ctr"/>
              <a:r>
                <a:rPr lang="en-US" sz="2000" dirty="0">
                  <a:solidFill>
                    <a:schemeClr val="tx2"/>
                  </a:solidFill>
                </a:rPr>
                <a:t>keep youth at home</a:t>
              </a:r>
            </a:p>
          </p:txBody>
        </p:sp>
      </p:grpSp>
      <p:grpSp>
        <p:nvGrpSpPr>
          <p:cNvPr id="20" name="Group 19">
            <a:extLst>
              <a:ext uri="{FF2B5EF4-FFF2-40B4-BE49-F238E27FC236}">
                <a16:creationId xmlns:a16="http://schemas.microsoft.com/office/drawing/2014/main" id="{344253CE-3C55-42C8-A325-95DB8076DB6C}"/>
              </a:ext>
            </a:extLst>
          </p:cNvPr>
          <p:cNvGrpSpPr/>
          <p:nvPr/>
        </p:nvGrpSpPr>
        <p:grpSpPr>
          <a:xfrm>
            <a:off x="3486560" y="1359313"/>
            <a:ext cx="1939843" cy="2056181"/>
            <a:chOff x="3497124" y="1378089"/>
            <a:chExt cx="1939843" cy="2056181"/>
          </a:xfrm>
        </p:grpSpPr>
        <p:grpSp>
          <p:nvGrpSpPr>
            <p:cNvPr id="36" name="Group 35">
              <a:extLst>
                <a:ext uri="{FF2B5EF4-FFF2-40B4-BE49-F238E27FC236}">
                  <a16:creationId xmlns:a16="http://schemas.microsoft.com/office/drawing/2014/main" id="{8E1A256E-DF0F-42C8-B605-088E8925037C}"/>
                </a:ext>
              </a:extLst>
            </p:cNvPr>
            <p:cNvGrpSpPr/>
            <p:nvPr/>
          </p:nvGrpSpPr>
          <p:grpSpPr>
            <a:xfrm>
              <a:off x="3822458" y="1378089"/>
              <a:ext cx="1343025" cy="1343025"/>
              <a:chOff x="3297448" y="1450963"/>
              <a:chExt cx="1343025" cy="1343025"/>
            </a:xfrm>
          </p:grpSpPr>
          <p:sp>
            <p:nvSpPr>
              <p:cNvPr id="21" name="Oval 20"/>
              <p:cNvSpPr/>
              <p:nvPr/>
            </p:nvSpPr>
            <p:spPr>
              <a:xfrm>
                <a:off x="3297448" y="1450963"/>
                <a:ext cx="1343025" cy="1343025"/>
              </a:xfrm>
              <a:prstGeom prst="ellipse">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6000" b="1" dirty="0"/>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4857" y="1768571"/>
                <a:ext cx="1055952" cy="740566"/>
              </a:xfrm>
              <a:prstGeom prst="rect">
                <a:avLst/>
              </a:prstGeom>
              <a:solidFill>
                <a:schemeClr val="accent4"/>
              </a:solidFill>
            </p:spPr>
          </p:pic>
        </p:grpSp>
        <p:sp>
          <p:nvSpPr>
            <p:cNvPr id="26" name="TextBox 25">
              <a:extLst>
                <a:ext uri="{FF2B5EF4-FFF2-40B4-BE49-F238E27FC236}">
                  <a16:creationId xmlns:a16="http://schemas.microsoft.com/office/drawing/2014/main" id="{20664997-0811-44FC-9A41-99D35DAA38C5}"/>
                </a:ext>
              </a:extLst>
            </p:cNvPr>
            <p:cNvSpPr txBox="1"/>
            <p:nvPr/>
          </p:nvSpPr>
          <p:spPr>
            <a:xfrm>
              <a:off x="3497124" y="2726384"/>
              <a:ext cx="1939843" cy="707886"/>
            </a:xfrm>
            <a:prstGeom prst="rect">
              <a:avLst/>
            </a:prstGeom>
            <a:noFill/>
          </p:spPr>
          <p:txBody>
            <a:bodyPr wrap="square" rtlCol="0">
              <a:spAutoFit/>
            </a:bodyPr>
            <a:lstStyle/>
            <a:p>
              <a:pPr algn="ctr"/>
              <a:r>
                <a:rPr lang="en-US" sz="2000" dirty="0">
                  <a:solidFill>
                    <a:schemeClr val="tx2"/>
                  </a:solidFill>
                </a:rPr>
                <a:t>maintain school engagement</a:t>
              </a:r>
            </a:p>
          </p:txBody>
        </p:sp>
      </p:grpSp>
      <p:grpSp>
        <p:nvGrpSpPr>
          <p:cNvPr id="27" name="Group 26">
            <a:extLst>
              <a:ext uri="{FF2B5EF4-FFF2-40B4-BE49-F238E27FC236}">
                <a16:creationId xmlns:a16="http://schemas.microsoft.com/office/drawing/2014/main" id="{60651B57-2CA0-490C-BBD1-7AF428F5D184}"/>
              </a:ext>
            </a:extLst>
          </p:cNvPr>
          <p:cNvGrpSpPr/>
          <p:nvPr/>
        </p:nvGrpSpPr>
        <p:grpSpPr>
          <a:xfrm>
            <a:off x="6615103" y="1356480"/>
            <a:ext cx="1768392" cy="2072520"/>
            <a:chOff x="6594794" y="1365705"/>
            <a:chExt cx="1768392" cy="2072520"/>
          </a:xfrm>
        </p:grpSpPr>
        <p:grpSp>
          <p:nvGrpSpPr>
            <p:cNvPr id="17" name="Group 16">
              <a:extLst>
                <a:ext uri="{FF2B5EF4-FFF2-40B4-BE49-F238E27FC236}">
                  <a16:creationId xmlns:a16="http://schemas.microsoft.com/office/drawing/2014/main" id="{0A6BE1B3-5AF2-42EE-8489-BBBD158E07A5}"/>
                </a:ext>
              </a:extLst>
            </p:cNvPr>
            <p:cNvGrpSpPr/>
            <p:nvPr/>
          </p:nvGrpSpPr>
          <p:grpSpPr>
            <a:xfrm>
              <a:off x="6807478" y="1365705"/>
              <a:ext cx="1343025" cy="1343025"/>
              <a:chOff x="6172195" y="1582559"/>
              <a:chExt cx="1343025" cy="1343025"/>
            </a:xfrm>
            <a:solidFill>
              <a:schemeClr val="accent3"/>
            </a:solidFill>
          </p:grpSpPr>
          <p:sp>
            <p:nvSpPr>
              <p:cNvPr id="24" name="Oval 23"/>
              <p:cNvSpPr/>
              <p:nvPr/>
            </p:nvSpPr>
            <p:spPr>
              <a:xfrm>
                <a:off x="6172195" y="1582559"/>
                <a:ext cx="1343025" cy="1343025"/>
              </a:xfrm>
              <a:prstGeom prst="ellipse">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6000" b="1" dirty="0"/>
              </a:p>
            </p:txBody>
          </p:sp>
          <p:pic>
            <p:nvPicPr>
              <p:cNvPr id="14" name="Graphic 14" descr="Aspiration with solid fill">
                <a:extLst>
                  <a:ext uri="{FF2B5EF4-FFF2-40B4-BE49-F238E27FC236}">
                    <a16:creationId xmlns:a16="http://schemas.microsoft.com/office/drawing/2014/main" id="{B86D032B-AFE1-45FA-9286-1C23F195B6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91275" y="1762125"/>
                <a:ext cx="914400" cy="914400"/>
              </a:xfrm>
              <a:prstGeom prst="rect">
                <a:avLst/>
              </a:prstGeom>
            </p:spPr>
          </p:pic>
        </p:grpSp>
        <p:sp>
          <p:nvSpPr>
            <p:cNvPr id="28" name="TextBox 27">
              <a:extLst>
                <a:ext uri="{FF2B5EF4-FFF2-40B4-BE49-F238E27FC236}">
                  <a16:creationId xmlns:a16="http://schemas.microsoft.com/office/drawing/2014/main" id="{85A59A16-09E6-42C3-93C8-5E1E63EDCB04}"/>
                </a:ext>
              </a:extLst>
            </p:cNvPr>
            <p:cNvSpPr txBox="1"/>
            <p:nvPr/>
          </p:nvSpPr>
          <p:spPr>
            <a:xfrm>
              <a:off x="6594794" y="2730339"/>
              <a:ext cx="1768392" cy="707886"/>
            </a:xfrm>
            <a:prstGeom prst="rect">
              <a:avLst/>
            </a:prstGeom>
            <a:noFill/>
          </p:spPr>
          <p:txBody>
            <a:bodyPr wrap="square" rtlCol="0">
              <a:spAutoFit/>
            </a:bodyPr>
            <a:lstStyle/>
            <a:p>
              <a:pPr algn="ctr"/>
              <a:r>
                <a:rPr lang="en-US" sz="2000" dirty="0">
                  <a:solidFill>
                    <a:schemeClr val="tx2"/>
                  </a:solidFill>
                </a:rPr>
                <a:t>build on </a:t>
              </a:r>
            </a:p>
            <a:p>
              <a:pPr algn="ctr"/>
              <a:r>
                <a:rPr lang="en-US" sz="2000" dirty="0">
                  <a:solidFill>
                    <a:schemeClr val="tx2"/>
                  </a:solidFill>
                </a:rPr>
                <a:t>prior success</a:t>
              </a:r>
            </a:p>
          </p:txBody>
        </p:sp>
      </p:grpSp>
      <p:grpSp>
        <p:nvGrpSpPr>
          <p:cNvPr id="37" name="Group 36">
            <a:extLst>
              <a:ext uri="{FF2B5EF4-FFF2-40B4-BE49-F238E27FC236}">
                <a16:creationId xmlns:a16="http://schemas.microsoft.com/office/drawing/2014/main" id="{D508A2D6-20CC-454C-A32D-BE74CE4E6199}"/>
              </a:ext>
            </a:extLst>
          </p:cNvPr>
          <p:cNvGrpSpPr/>
          <p:nvPr/>
        </p:nvGrpSpPr>
        <p:grpSpPr>
          <a:xfrm>
            <a:off x="9511332" y="1356480"/>
            <a:ext cx="1768392" cy="2045799"/>
            <a:chOff x="9473878" y="1387314"/>
            <a:chExt cx="1768392" cy="2045799"/>
          </a:xfrm>
        </p:grpSpPr>
        <p:grpSp>
          <p:nvGrpSpPr>
            <p:cNvPr id="19" name="Group 18">
              <a:extLst>
                <a:ext uri="{FF2B5EF4-FFF2-40B4-BE49-F238E27FC236}">
                  <a16:creationId xmlns:a16="http://schemas.microsoft.com/office/drawing/2014/main" id="{6A500D96-567B-4EFF-9E40-95521C856519}"/>
                </a:ext>
              </a:extLst>
            </p:cNvPr>
            <p:cNvGrpSpPr/>
            <p:nvPr/>
          </p:nvGrpSpPr>
          <p:grpSpPr>
            <a:xfrm>
              <a:off x="9748379" y="1387314"/>
              <a:ext cx="1343025" cy="1343025"/>
              <a:chOff x="8109027" y="1600089"/>
              <a:chExt cx="1343025" cy="1343025"/>
            </a:xfrm>
            <a:solidFill>
              <a:schemeClr val="tx2"/>
            </a:solidFill>
          </p:grpSpPr>
          <p:sp>
            <p:nvSpPr>
              <p:cNvPr id="4" name="Oval 3"/>
              <p:cNvSpPr/>
              <p:nvPr/>
            </p:nvSpPr>
            <p:spPr>
              <a:xfrm>
                <a:off x="8109027" y="1600089"/>
                <a:ext cx="1343025" cy="1343025"/>
              </a:xfrm>
              <a:prstGeom prst="ellipse">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6000" b="1" dirty="0"/>
              </a:p>
            </p:txBody>
          </p:sp>
          <p:pic>
            <p:nvPicPr>
              <p:cNvPr id="15" name="Graphic 14" descr="Back">
                <a:extLst>
                  <a:ext uri="{FF2B5EF4-FFF2-40B4-BE49-F238E27FC236}">
                    <a16:creationId xmlns:a16="http://schemas.microsoft.com/office/drawing/2014/main" id="{5AFE07C0-3002-49F4-B7B8-D4057209C8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10811" y="1779124"/>
                <a:ext cx="914400" cy="914400"/>
              </a:xfrm>
              <a:prstGeom prst="rect">
                <a:avLst/>
              </a:prstGeom>
            </p:spPr>
          </p:pic>
        </p:grpSp>
        <p:sp>
          <p:nvSpPr>
            <p:cNvPr id="29" name="TextBox 28">
              <a:extLst>
                <a:ext uri="{FF2B5EF4-FFF2-40B4-BE49-F238E27FC236}">
                  <a16:creationId xmlns:a16="http://schemas.microsoft.com/office/drawing/2014/main" id="{D6D4FB37-5DB8-4AE0-B758-33EC5C8CCF48}"/>
                </a:ext>
              </a:extLst>
            </p:cNvPr>
            <p:cNvSpPr txBox="1"/>
            <p:nvPr/>
          </p:nvSpPr>
          <p:spPr>
            <a:xfrm>
              <a:off x="9473878" y="2725227"/>
              <a:ext cx="1768392" cy="707886"/>
            </a:xfrm>
            <a:prstGeom prst="rect">
              <a:avLst/>
            </a:prstGeom>
            <a:noFill/>
          </p:spPr>
          <p:txBody>
            <a:bodyPr wrap="square" rtlCol="0">
              <a:spAutoFit/>
            </a:bodyPr>
            <a:lstStyle/>
            <a:p>
              <a:pPr algn="ctr"/>
              <a:r>
                <a:rPr lang="en-US" sz="2000" dirty="0">
                  <a:solidFill>
                    <a:schemeClr val="tx2"/>
                  </a:solidFill>
                </a:rPr>
                <a:t>reduce recidivism</a:t>
              </a:r>
            </a:p>
          </p:txBody>
        </p:sp>
      </p:grpSp>
      <p:grpSp>
        <p:nvGrpSpPr>
          <p:cNvPr id="38" name="Group 37">
            <a:extLst>
              <a:ext uri="{FF2B5EF4-FFF2-40B4-BE49-F238E27FC236}">
                <a16:creationId xmlns:a16="http://schemas.microsoft.com/office/drawing/2014/main" id="{8CE840D6-60D2-49E5-A883-805002135CD2}"/>
              </a:ext>
            </a:extLst>
          </p:cNvPr>
          <p:cNvGrpSpPr/>
          <p:nvPr/>
        </p:nvGrpSpPr>
        <p:grpSpPr>
          <a:xfrm>
            <a:off x="768665" y="3734534"/>
            <a:ext cx="1624821" cy="2050911"/>
            <a:chOff x="766061" y="3734534"/>
            <a:chExt cx="1624821" cy="2050911"/>
          </a:xfrm>
        </p:grpSpPr>
        <p:grpSp>
          <p:nvGrpSpPr>
            <p:cNvPr id="16" name="Group 15"/>
            <p:cNvGrpSpPr/>
            <p:nvPr/>
          </p:nvGrpSpPr>
          <p:grpSpPr>
            <a:xfrm>
              <a:off x="873692" y="3734534"/>
              <a:ext cx="1343025" cy="1343025"/>
              <a:chOff x="4276720" y="1578768"/>
              <a:chExt cx="1343025" cy="1343025"/>
            </a:xfrm>
          </p:grpSpPr>
          <p:sp>
            <p:nvSpPr>
              <p:cNvPr id="8" name="Oval 7"/>
              <p:cNvSpPr/>
              <p:nvPr/>
            </p:nvSpPr>
            <p:spPr>
              <a:xfrm>
                <a:off x="4276720" y="1578768"/>
                <a:ext cx="1343025" cy="1343025"/>
              </a:xfrm>
              <a:prstGeom prst="ellipse">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6000" b="1"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63466" y="1918512"/>
                <a:ext cx="798107" cy="692108"/>
              </a:xfrm>
              <a:prstGeom prst="rect">
                <a:avLst/>
              </a:prstGeom>
            </p:spPr>
          </p:pic>
        </p:grpSp>
        <p:sp>
          <p:nvSpPr>
            <p:cNvPr id="30" name="TextBox 29">
              <a:extLst>
                <a:ext uri="{FF2B5EF4-FFF2-40B4-BE49-F238E27FC236}">
                  <a16:creationId xmlns:a16="http://schemas.microsoft.com/office/drawing/2014/main" id="{0A663A47-36BE-4FDC-B272-5D9D737BC9EE}"/>
                </a:ext>
              </a:extLst>
            </p:cNvPr>
            <p:cNvSpPr txBox="1"/>
            <p:nvPr/>
          </p:nvSpPr>
          <p:spPr>
            <a:xfrm>
              <a:off x="766061" y="5077559"/>
              <a:ext cx="1624821" cy="707886"/>
            </a:xfrm>
            <a:prstGeom prst="rect">
              <a:avLst/>
            </a:prstGeom>
            <a:noFill/>
          </p:spPr>
          <p:txBody>
            <a:bodyPr wrap="square" rtlCol="0">
              <a:spAutoFit/>
            </a:bodyPr>
            <a:lstStyle/>
            <a:p>
              <a:pPr algn="ctr"/>
              <a:r>
                <a:rPr lang="en-US" sz="2000" dirty="0">
                  <a:solidFill>
                    <a:schemeClr val="tx2"/>
                  </a:solidFill>
                </a:rPr>
                <a:t>repair relationships</a:t>
              </a:r>
            </a:p>
          </p:txBody>
        </p:sp>
      </p:grpSp>
      <p:grpSp>
        <p:nvGrpSpPr>
          <p:cNvPr id="39" name="Group 38">
            <a:extLst>
              <a:ext uri="{FF2B5EF4-FFF2-40B4-BE49-F238E27FC236}">
                <a16:creationId xmlns:a16="http://schemas.microsoft.com/office/drawing/2014/main" id="{D68BACBD-ED09-45A0-81D0-D78DAAEEE65A}"/>
              </a:ext>
            </a:extLst>
          </p:cNvPr>
          <p:cNvGrpSpPr/>
          <p:nvPr/>
        </p:nvGrpSpPr>
        <p:grpSpPr>
          <a:xfrm>
            <a:off x="3461495" y="3710893"/>
            <a:ext cx="2064949" cy="2034248"/>
            <a:chOff x="3461495" y="3710893"/>
            <a:chExt cx="2064949" cy="2034248"/>
          </a:xfrm>
        </p:grpSpPr>
        <p:grpSp>
          <p:nvGrpSpPr>
            <p:cNvPr id="34" name="Group 33">
              <a:extLst>
                <a:ext uri="{FF2B5EF4-FFF2-40B4-BE49-F238E27FC236}">
                  <a16:creationId xmlns:a16="http://schemas.microsoft.com/office/drawing/2014/main" id="{63BEB370-FB07-4471-8EE0-0FD8D5F9C582}"/>
                </a:ext>
              </a:extLst>
            </p:cNvPr>
            <p:cNvGrpSpPr/>
            <p:nvPr/>
          </p:nvGrpSpPr>
          <p:grpSpPr>
            <a:xfrm>
              <a:off x="3822458" y="3710893"/>
              <a:ext cx="1343025" cy="1343025"/>
              <a:chOff x="6172195" y="3909840"/>
              <a:chExt cx="1343025" cy="1343025"/>
            </a:xfrm>
            <a:solidFill>
              <a:schemeClr val="tx2"/>
            </a:solidFill>
          </p:grpSpPr>
          <p:sp>
            <p:nvSpPr>
              <p:cNvPr id="23" name="Oval 22"/>
              <p:cNvSpPr/>
              <p:nvPr/>
            </p:nvSpPr>
            <p:spPr>
              <a:xfrm>
                <a:off x="6172195" y="3909840"/>
                <a:ext cx="1343025" cy="1343025"/>
              </a:xfrm>
              <a:prstGeom prst="ellipse">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6000" b="1" dirty="0"/>
              </a:p>
            </p:txBody>
          </p:sp>
          <p:pic>
            <p:nvPicPr>
              <p:cNvPr id="12" name="Graphic 13" descr="Checklist outline">
                <a:extLst>
                  <a:ext uri="{FF2B5EF4-FFF2-40B4-BE49-F238E27FC236}">
                    <a16:creationId xmlns:a16="http://schemas.microsoft.com/office/drawing/2014/main" id="{CCC7BEA9-2D3D-4FA4-85AA-09DF79C035F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32164" y="4075052"/>
                <a:ext cx="1002507" cy="1002507"/>
              </a:xfrm>
              <a:prstGeom prst="rect">
                <a:avLst/>
              </a:prstGeom>
            </p:spPr>
          </p:pic>
        </p:grpSp>
        <p:sp>
          <p:nvSpPr>
            <p:cNvPr id="32" name="TextBox 31">
              <a:extLst>
                <a:ext uri="{FF2B5EF4-FFF2-40B4-BE49-F238E27FC236}">
                  <a16:creationId xmlns:a16="http://schemas.microsoft.com/office/drawing/2014/main" id="{0FFB8996-49E3-4614-8723-E554430F8132}"/>
                </a:ext>
              </a:extLst>
            </p:cNvPr>
            <p:cNvSpPr txBox="1"/>
            <p:nvPr/>
          </p:nvSpPr>
          <p:spPr>
            <a:xfrm>
              <a:off x="3461495" y="5037255"/>
              <a:ext cx="2064949" cy="707886"/>
            </a:xfrm>
            <a:prstGeom prst="rect">
              <a:avLst/>
            </a:prstGeom>
            <a:noFill/>
          </p:spPr>
          <p:txBody>
            <a:bodyPr wrap="square" rtlCol="0">
              <a:spAutoFit/>
            </a:bodyPr>
            <a:lstStyle/>
            <a:p>
              <a:pPr algn="ctr"/>
              <a:r>
                <a:rPr lang="en-US" sz="2000" dirty="0">
                  <a:solidFill>
                    <a:schemeClr val="tx2"/>
                  </a:solidFill>
                </a:rPr>
                <a:t>formulate </a:t>
              </a:r>
            </a:p>
            <a:p>
              <a:pPr algn="ctr"/>
              <a:r>
                <a:rPr lang="en-US" sz="2000" dirty="0">
                  <a:solidFill>
                    <a:schemeClr val="tx2"/>
                  </a:solidFill>
                </a:rPr>
                <a:t>future plans</a:t>
              </a:r>
            </a:p>
          </p:txBody>
        </p:sp>
      </p:grpSp>
      <p:grpSp>
        <p:nvGrpSpPr>
          <p:cNvPr id="40" name="Group 39">
            <a:extLst>
              <a:ext uri="{FF2B5EF4-FFF2-40B4-BE49-F238E27FC236}">
                <a16:creationId xmlns:a16="http://schemas.microsoft.com/office/drawing/2014/main" id="{375F7620-E802-4A3C-9B8F-2C2B4E2CACB9}"/>
              </a:ext>
            </a:extLst>
          </p:cNvPr>
          <p:cNvGrpSpPr/>
          <p:nvPr/>
        </p:nvGrpSpPr>
        <p:grpSpPr>
          <a:xfrm>
            <a:off x="6312113" y="3785785"/>
            <a:ext cx="2333753" cy="1999660"/>
            <a:chOff x="6312113" y="3785785"/>
            <a:chExt cx="2333753" cy="1999660"/>
          </a:xfrm>
        </p:grpSpPr>
        <p:grpSp>
          <p:nvGrpSpPr>
            <p:cNvPr id="35" name="Group 34">
              <a:extLst>
                <a:ext uri="{FF2B5EF4-FFF2-40B4-BE49-F238E27FC236}">
                  <a16:creationId xmlns:a16="http://schemas.microsoft.com/office/drawing/2014/main" id="{83D4B7E0-7B26-4F4C-85B6-5023176CDC6F}"/>
                </a:ext>
              </a:extLst>
            </p:cNvPr>
            <p:cNvGrpSpPr/>
            <p:nvPr/>
          </p:nvGrpSpPr>
          <p:grpSpPr>
            <a:xfrm>
              <a:off x="6771224" y="3785785"/>
              <a:ext cx="1343025" cy="1343025"/>
              <a:chOff x="8109025" y="3907546"/>
              <a:chExt cx="1343025" cy="1343025"/>
            </a:xfrm>
          </p:grpSpPr>
          <p:sp>
            <p:nvSpPr>
              <p:cNvPr id="9" name="Oval 8"/>
              <p:cNvSpPr/>
              <p:nvPr/>
            </p:nvSpPr>
            <p:spPr>
              <a:xfrm>
                <a:off x="8109025" y="3907546"/>
                <a:ext cx="1343025" cy="1343025"/>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182880" rtlCol="0" anchor="ctr"/>
              <a:lstStyle/>
              <a:p>
                <a:pPr algn="ctr"/>
                <a:endParaRPr lang="en-US" sz="6600" b="1" dirty="0">
                  <a:ea typeface="Tahoma"/>
                  <a:cs typeface="Tahoma"/>
                </a:endParaRPr>
              </a:p>
            </p:txBody>
          </p:sp>
          <p:pic>
            <p:nvPicPr>
              <p:cNvPr id="7" name="Graphic 10" descr="Connections with solid fill">
                <a:extLst>
                  <a:ext uri="{FF2B5EF4-FFF2-40B4-BE49-F238E27FC236}">
                    <a16:creationId xmlns:a16="http://schemas.microsoft.com/office/drawing/2014/main" id="{EFBCE634-B8C5-4F63-8693-46AE2B9BCFD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70949" y="4108938"/>
                <a:ext cx="1019175" cy="1019175"/>
              </a:xfrm>
              <a:prstGeom prst="rect">
                <a:avLst/>
              </a:prstGeom>
            </p:spPr>
          </p:pic>
        </p:grpSp>
        <p:sp>
          <p:nvSpPr>
            <p:cNvPr id="33" name="TextBox 32">
              <a:extLst>
                <a:ext uri="{FF2B5EF4-FFF2-40B4-BE49-F238E27FC236}">
                  <a16:creationId xmlns:a16="http://schemas.microsoft.com/office/drawing/2014/main" id="{8EF8D424-A431-4EF9-AA55-568726DAE5BD}"/>
                </a:ext>
              </a:extLst>
            </p:cNvPr>
            <p:cNvSpPr txBox="1"/>
            <p:nvPr/>
          </p:nvSpPr>
          <p:spPr>
            <a:xfrm>
              <a:off x="6312113" y="5077559"/>
              <a:ext cx="2333753" cy="707886"/>
            </a:xfrm>
            <a:prstGeom prst="rect">
              <a:avLst/>
            </a:prstGeom>
            <a:noFill/>
          </p:spPr>
          <p:txBody>
            <a:bodyPr wrap="square" rtlCol="0">
              <a:spAutoFit/>
            </a:bodyPr>
            <a:lstStyle/>
            <a:p>
              <a:pPr algn="ctr"/>
              <a:r>
                <a:rPr lang="en-US" sz="2000" dirty="0">
                  <a:solidFill>
                    <a:schemeClr val="tx2"/>
                  </a:solidFill>
                </a:rPr>
                <a:t>establish networks of support</a:t>
              </a:r>
            </a:p>
          </p:txBody>
        </p:sp>
      </p:grpSp>
      <p:grpSp>
        <p:nvGrpSpPr>
          <p:cNvPr id="42" name="Group 41">
            <a:extLst>
              <a:ext uri="{FF2B5EF4-FFF2-40B4-BE49-F238E27FC236}">
                <a16:creationId xmlns:a16="http://schemas.microsoft.com/office/drawing/2014/main" id="{39C6B937-4C78-4BDE-B3A8-3F74D944350F}"/>
              </a:ext>
            </a:extLst>
          </p:cNvPr>
          <p:cNvGrpSpPr/>
          <p:nvPr/>
        </p:nvGrpSpPr>
        <p:grpSpPr>
          <a:xfrm>
            <a:off x="9407578" y="3732270"/>
            <a:ext cx="2064949" cy="2053175"/>
            <a:chOff x="9407578" y="3732270"/>
            <a:chExt cx="2064949" cy="2053175"/>
          </a:xfrm>
        </p:grpSpPr>
        <p:sp>
          <p:nvSpPr>
            <p:cNvPr id="31" name="TextBox 30">
              <a:extLst>
                <a:ext uri="{FF2B5EF4-FFF2-40B4-BE49-F238E27FC236}">
                  <a16:creationId xmlns:a16="http://schemas.microsoft.com/office/drawing/2014/main" id="{280B3595-0D14-4275-AFBE-8314E151AE0C}"/>
                </a:ext>
              </a:extLst>
            </p:cNvPr>
            <p:cNvSpPr txBox="1"/>
            <p:nvPr/>
          </p:nvSpPr>
          <p:spPr>
            <a:xfrm>
              <a:off x="9407578" y="5077559"/>
              <a:ext cx="2064949" cy="707886"/>
            </a:xfrm>
            <a:prstGeom prst="rect">
              <a:avLst/>
            </a:prstGeom>
            <a:noFill/>
          </p:spPr>
          <p:txBody>
            <a:bodyPr wrap="square" rtlCol="0">
              <a:spAutoFit/>
            </a:bodyPr>
            <a:lstStyle/>
            <a:p>
              <a:pPr algn="ctr"/>
              <a:r>
                <a:rPr lang="en-US" sz="2000" dirty="0">
                  <a:solidFill>
                    <a:schemeClr val="tx2"/>
                  </a:solidFill>
                </a:rPr>
                <a:t>address future transition issues</a:t>
              </a:r>
            </a:p>
          </p:txBody>
        </p:sp>
        <p:sp>
          <p:nvSpPr>
            <p:cNvPr id="5" name="Oval 4"/>
            <p:cNvSpPr/>
            <p:nvPr/>
          </p:nvSpPr>
          <p:spPr>
            <a:xfrm>
              <a:off x="9735850" y="3732270"/>
              <a:ext cx="1343025" cy="13430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800" b="1" dirty="0">
                <a:ea typeface="Tahoma"/>
                <a:cs typeface="Tahoma"/>
              </a:endParaRPr>
            </a:p>
          </p:txBody>
        </p:sp>
        <p:pic>
          <p:nvPicPr>
            <p:cNvPr id="11" name="Picture 11" descr="A picture containing drawing&#10;&#10;Description automatically generated">
              <a:extLst>
                <a:ext uri="{FF2B5EF4-FFF2-40B4-BE49-F238E27FC236}">
                  <a16:creationId xmlns:a16="http://schemas.microsoft.com/office/drawing/2014/main" id="{3C269925-F972-4839-85F1-3006AEFC9F7A}"/>
                </a:ext>
              </a:extLst>
            </p:cNvPr>
            <p:cNvPicPr>
              <a:picLocks noChangeAspect="1"/>
            </p:cNvPicPr>
            <p:nvPr/>
          </p:nvPicPr>
          <p:blipFill>
            <a:blip r:embed="rId14"/>
            <a:stretch>
              <a:fillRect/>
            </a:stretch>
          </p:blipFill>
          <p:spPr>
            <a:xfrm>
              <a:off x="9900842" y="4006357"/>
              <a:ext cx="1030687" cy="794852"/>
            </a:xfrm>
            <a:prstGeom prst="rect">
              <a:avLst/>
            </a:prstGeom>
            <a:solidFill>
              <a:schemeClr val="accent6"/>
            </a:solidFill>
          </p:spPr>
        </p:pic>
      </p:grpSp>
    </p:spTree>
    <p:extLst>
      <p:ext uri="{BB962C8B-B14F-4D97-AF65-F5344CB8AC3E}">
        <p14:creationId xmlns:p14="http://schemas.microsoft.com/office/powerpoint/2010/main" val="234705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solidFill>
                <a:latin typeface="Tahoma" panose="020B0604030504040204" pitchFamily="34" charset="0"/>
                <a:ea typeface="Tahoma" panose="020B0604030504040204" pitchFamily="34" charset="0"/>
                <a:cs typeface="Tahoma" panose="020B0604030504040204" pitchFamily="34" charset="0"/>
              </a:rPr>
              <a:t>Program Components</a:t>
            </a:r>
          </a:p>
        </p:txBody>
      </p:sp>
      <p:sp>
        <p:nvSpPr>
          <p:cNvPr id="5" name="Rounded Rectangle 4"/>
          <p:cNvSpPr/>
          <p:nvPr/>
        </p:nvSpPr>
        <p:spPr>
          <a:xfrm>
            <a:off x="1702159" y="1628591"/>
            <a:ext cx="2487168" cy="3159977"/>
          </a:xfrm>
          <a:prstGeom prst="round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110768" y="2038583"/>
            <a:ext cx="1696453" cy="830997"/>
          </a:xfrm>
          <a:prstGeom prst="rect">
            <a:avLst/>
          </a:prstGeom>
          <a:noFill/>
        </p:spPr>
        <p:txBody>
          <a:bodyPr wrap="square" rtlCol="0">
            <a:spAutoFit/>
          </a:bodyPr>
          <a:lstStyle/>
          <a:p>
            <a:pPr algn="ctr"/>
            <a:r>
              <a:rPr lang="en-US" sz="2400" b="1" dirty="0">
                <a:solidFill>
                  <a:schemeClr val="accent2"/>
                </a:solidFill>
              </a:rPr>
              <a:t>FAMILY</a:t>
            </a:r>
          </a:p>
          <a:p>
            <a:pPr algn="ctr"/>
            <a:r>
              <a:rPr lang="en-US" sz="2400" b="1" dirty="0">
                <a:solidFill>
                  <a:schemeClr val="accent2"/>
                </a:solidFill>
              </a:rPr>
              <a:t>SUPPORT</a:t>
            </a:r>
          </a:p>
        </p:txBody>
      </p:sp>
      <p:sp>
        <p:nvSpPr>
          <p:cNvPr id="18" name="Freeform 17"/>
          <p:cNvSpPr/>
          <p:nvPr/>
        </p:nvSpPr>
        <p:spPr>
          <a:xfrm flipV="1">
            <a:off x="1647703" y="2515076"/>
            <a:ext cx="2622584" cy="3167270"/>
          </a:xfrm>
          <a:custGeom>
            <a:avLst/>
            <a:gdLst>
              <a:gd name="connsiteX0" fmla="*/ 0 w 2622584"/>
              <a:gd name="connsiteY0" fmla="*/ 3167270 h 3167270"/>
              <a:gd name="connsiteX1" fmla="*/ 287129 w 2622584"/>
              <a:gd name="connsiteY1" fmla="*/ 3167270 h 3167270"/>
              <a:gd name="connsiteX2" fmla="*/ 285146 w 2622584"/>
              <a:gd name="connsiteY2" fmla="*/ 3128012 h 3167270"/>
              <a:gd name="connsiteX3" fmla="*/ 1311292 w 2622584"/>
              <a:gd name="connsiteY3" fmla="*/ 2101866 h 3167270"/>
              <a:gd name="connsiteX4" fmla="*/ 2337438 w 2622584"/>
              <a:gd name="connsiteY4" fmla="*/ 3128012 h 3167270"/>
              <a:gd name="connsiteX5" fmla="*/ 2335456 w 2622584"/>
              <a:gd name="connsiteY5" fmla="*/ 3167270 h 3167270"/>
              <a:gd name="connsiteX6" fmla="*/ 2622584 w 2622584"/>
              <a:gd name="connsiteY6" fmla="*/ 3167270 h 3167270"/>
              <a:gd name="connsiteX7" fmla="*/ 2622584 w 2622584"/>
              <a:gd name="connsiteY7" fmla="*/ 437106 h 3167270"/>
              <a:gd name="connsiteX8" fmla="*/ 2185478 w 2622584"/>
              <a:gd name="connsiteY8" fmla="*/ 0 h 3167270"/>
              <a:gd name="connsiteX9" fmla="*/ 437106 w 2622584"/>
              <a:gd name="connsiteY9" fmla="*/ 0 h 3167270"/>
              <a:gd name="connsiteX10" fmla="*/ 0 w 2622584"/>
              <a:gd name="connsiteY10" fmla="*/ 437106 h 31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584" h="3167270">
                <a:moveTo>
                  <a:pt x="0" y="3167270"/>
                </a:moveTo>
                <a:lnTo>
                  <a:pt x="287129" y="3167270"/>
                </a:lnTo>
                <a:lnTo>
                  <a:pt x="285146" y="3128012"/>
                </a:lnTo>
                <a:cubicBezTo>
                  <a:pt x="285146" y="2561287"/>
                  <a:pt x="744567" y="2101866"/>
                  <a:pt x="1311292" y="2101866"/>
                </a:cubicBezTo>
                <a:cubicBezTo>
                  <a:pt x="1878017" y="2101866"/>
                  <a:pt x="2337438" y="2561287"/>
                  <a:pt x="2337438" y="3128012"/>
                </a:cubicBezTo>
                <a:lnTo>
                  <a:pt x="2335456" y="3167270"/>
                </a:lnTo>
                <a:lnTo>
                  <a:pt x="2622584" y="3167270"/>
                </a:lnTo>
                <a:lnTo>
                  <a:pt x="2622584" y="437106"/>
                </a:lnTo>
                <a:cubicBezTo>
                  <a:pt x="2622584" y="195699"/>
                  <a:pt x="2426885" y="0"/>
                  <a:pt x="2185478" y="0"/>
                </a:cubicBezTo>
                <a:lnTo>
                  <a:pt x="437106" y="0"/>
                </a:lnTo>
                <a:cubicBezTo>
                  <a:pt x="195699" y="0"/>
                  <a:pt x="0" y="195699"/>
                  <a:pt x="0" y="437106"/>
                </a:cubicBezTo>
                <a:close/>
              </a:path>
            </a:pathLst>
          </a:custGeom>
          <a:solidFill>
            <a:schemeClr val="accent2"/>
          </a:solidFill>
          <a:ln>
            <a:noFill/>
          </a:ln>
          <a:effectLst>
            <a:outerShdw blurRad="127000" sx="107000" sy="107000" algn="ctr" rotWithShape="0">
              <a:schemeClr val="tx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492" y="3750629"/>
            <a:ext cx="1387006" cy="1387006"/>
          </a:xfrm>
          <a:prstGeom prst="rect">
            <a:avLst/>
          </a:prstGeom>
        </p:spPr>
      </p:pic>
      <p:sp>
        <p:nvSpPr>
          <p:cNvPr id="19" name="Rounded Rectangle 18"/>
          <p:cNvSpPr/>
          <p:nvPr/>
        </p:nvSpPr>
        <p:spPr>
          <a:xfrm>
            <a:off x="8081161" y="1628591"/>
            <a:ext cx="2487168" cy="3159977"/>
          </a:xfrm>
          <a:prstGeom prst="round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8162121" y="2038583"/>
            <a:ext cx="2293843" cy="830997"/>
          </a:xfrm>
          <a:prstGeom prst="rect">
            <a:avLst/>
          </a:prstGeom>
          <a:noFill/>
        </p:spPr>
        <p:txBody>
          <a:bodyPr wrap="square" rtlCol="0">
            <a:spAutoFit/>
          </a:bodyPr>
          <a:lstStyle/>
          <a:p>
            <a:pPr algn="ctr"/>
            <a:r>
              <a:rPr lang="en-US" sz="2400" b="1" dirty="0">
                <a:solidFill>
                  <a:schemeClr val="accent6"/>
                </a:solidFill>
              </a:rPr>
              <a:t>HOMEWORK</a:t>
            </a:r>
          </a:p>
          <a:p>
            <a:pPr algn="ctr"/>
            <a:r>
              <a:rPr lang="en-US" sz="2400" b="1" dirty="0">
                <a:solidFill>
                  <a:schemeClr val="accent6"/>
                </a:solidFill>
              </a:rPr>
              <a:t>SUPPORT</a:t>
            </a:r>
          </a:p>
        </p:txBody>
      </p:sp>
      <p:sp>
        <p:nvSpPr>
          <p:cNvPr id="21" name="Freeform 20"/>
          <p:cNvSpPr/>
          <p:nvPr/>
        </p:nvSpPr>
        <p:spPr>
          <a:xfrm flipV="1">
            <a:off x="8026705" y="2515076"/>
            <a:ext cx="2622584" cy="3167270"/>
          </a:xfrm>
          <a:custGeom>
            <a:avLst/>
            <a:gdLst>
              <a:gd name="connsiteX0" fmla="*/ 0 w 2622584"/>
              <a:gd name="connsiteY0" fmla="*/ 3167270 h 3167270"/>
              <a:gd name="connsiteX1" fmla="*/ 287129 w 2622584"/>
              <a:gd name="connsiteY1" fmla="*/ 3167270 h 3167270"/>
              <a:gd name="connsiteX2" fmla="*/ 285146 w 2622584"/>
              <a:gd name="connsiteY2" fmla="*/ 3128012 h 3167270"/>
              <a:gd name="connsiteX3" fmla="*/ 1311292 w 2622584"/>
              <a:gd name="connsiteY3" fmla="*/ 2101866 h 3167270"/>
              <a:gd name="connsiteX4" fmla="*/ 2337438 w 2622584"/>
              <a:gd name="connsiteY4" fmla="*/ 3128012 h 3167270"/>
              <a:gd name="connsiteX5" fmla="*/ 2335456 w 2622584"/>
              <a:gd name="connsiteY5" fmla="*/ 3167270 h 3167270"/>
              <a:gd name="connsiteX6" fmla="*/ 2622584 w 2622584"/>
              <a:gd name="connsiteY6" fmla="*/ 3167270 h 3167270"/>
              <a:gd name="connsiteX7" fmla="*/ 2622584 w 2622584"/>
              <a:gd name="connsiteY7" fmla="*/ 437106 h 3167270"/>
              <a:gd name="connsiteX8" fmla="*/ 2185478 w 2622584"/>
              <a:gd name="connsiteY8" fmla="*/ 0 h 3167270"/>
              <a:gd name="connsiteX9" fmla="*/ 437106 w 2622584"/>
              <a:gd name="connsiteY9" fmla="*/ 0 h 3167270"/>
              <a:gd name="connsiteX10" fmla="*/ 0 w 2622584"/>
              <a:gd name="connsiteY10" fmla="*/ 437106 h 31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584" h="3167270">
                <a:moveTo>
                  <a:pt x="0" y="3167270"/>
                </a:moveTo>
                <a:lnTo>
                  <a:pt x="287129" y="3167270"/>
                </a:lnTo>
                <a:lnTo>
                  <a:pt x="285146" y="3128012"/>
                </a:lnTo>
                <a:cubicBezTo>
                  <a:pt x="285146" y="2561287"/>
                  <a:pt x="744567" y="2101866"/>
                  <a:pt x="1311292" y="2101866"/>
                </a:cubicBezTo>
                <a:cubicBezTo>
                  <a:pt x="1878017" y="2101866"/>
                  <a:pt x="2337438" y="2561287"/>
                  <a:pt x="2337438" y="3128012"/>
                </a:cubicBezTo>
                <a:lnTo>
                  <a:pt x="2335456" y="3167270"/>
                </a:lnTo>
                <a:lnTo>
                  <a:pt x="2622584" y="3167270"/>
                </a:lnTo>
                <a:lnTo>
                  <a:pt x="2622584" y="437106"/>
                </a:lnTo>
                <a:cubicBezTo>
                  <a:pt x="2622584" y="195699"/>
                  <a:pt x="2426885" y="0"/>
                  <a:pt x="2185478" y="0"/>
                </a:cubicBezTo>
                <a:lnTo>
                  <a:pt x="437106" y="0"/>
                </a:lnTo>
                <a:cubicBezTo>
                  <a:pt x="195699" y="0"/>
                  <a:pt x="0" y="195699"/>
                  <a:pt x="0" y="437106"/>
                </a:cubicBezTo>
                <a:close/>
              </a:path>
            </a:pathLst>
          </a:custGeom>
          <a:solidFill>
            <a:schemeClr val="accent6"/>
          </a:solidFill>
          <a:ln>
            <a:noFill/>
          </a:ln>
          <a:effectLst>
            <a:outerShdw blurRad="127000" sx="107000" sy="107000" algn="ctr" rotWithShape="0">
              <a:schemeClr val="tx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4940" y="3217067"/>
            <a:ext cx="2659609" cy="2659609"/>
          </a:xfrm>
          <a:prstGeom prst="rect">
            <a:avLst/>
          </a:prstGeom>
        </p:spPr>
      </p:pic>
      <p:sp>
        <p:nvSpPr>
          <p:cNvPr id="23" name="Rounded Rectangle 22"/>
          <p:cNvSpPr/>
          <p:nvPr/>
        </p:nvSpPr>
        <p:spPr>
          <a:xfrm>
            <a:off x="4918977" y="1628591"/>
            <a:ext cx="2487168" cy="3159977"/>
          </a:xfrm>
          <a:prstGeom prst="round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4988404" y="2038583"/>
            <a:ext cx="2293843" cy="830997"/>
          </a:xfrm>
          <a:prstGeom prst="rect">
            <a:avLst/>
          </a:prstGeom>
          <a:noFill/>
        </p:spPr>
        <p:txBody>
          <a:bodyPr wrap="square" rtlCol="0">
            <a:spAutoFit/>
          </a:bodyPr>
          <a:lstStyle/>
          <a:p>
            <a:pPr algn="ctr"/>
            <a:r>
              <a:rPr lang="en-US" sz="2400" b="1" dirty="0">
                <a:solidFill>
                  <a:schemeClr val="accent3"/>
                </a:solidFill>
              </a:rPr>
              <a:t>SCHOOL</a:t>
            </a:r>
          </a:p>
          <a:p>
            <a:pPr algn="ctr"/>
            <a:r>
              <a:rPr lang="en-US" sz="2400" b="1" dirty="0">
                <a:solidFill>
                  <a:schemeClr val="accent3"/>
                </a:solidFill>
              </a:rPr>
              <a:t>SUPPORT</a:t>
            </a:r>
          </a:p>
        </p:txBody>
      </p:sp>
      <p:sp>
        <p:nvSpPr>
          <p:cNvPr id="25" name="Freeform 24"/>
          <p:cNvSpPr/>
          <p:nvPr/>
        </p:nvSpPr>
        <p:spPr>
          <a:xfrm flipV="1">
            <a:off x="4852988" y="2515076"/>
            <a:ext cx="2622584" cy="3167270"/>
          </a:xfrm>
          <a:custGeom>
            <a:avLst/>
            <a:gdLst>
              <a:gd name="connsiteX0" fmla="*/ 0 w 2622584"/>
              <a:gd name="connsiteY0" fmla="*/ 3167270 h 3167270"/>
              <a:gd name="connsiteX1" fmla="*/ 287129 w 2622584"/>
              <a:gd name="connsiteY1" fmla="*/ 3167270 h 3167270"/>
              <a:gd name="connsiteX2" fmla="*/ 285146 w 2622584"/>
              <a:gd name="connsiteY2" fmla="*/ 3128012 h 3167270"/>
              <a:gd name="connsiteX3" fmla="*/ 1311292 w 2622584"/>
              <a:gd name="connsiteY3" fmla="*/ 2101866 h 3167270"/>
              <a:gd name="connsiteX4" fmla="*/ 2337438 w 2622584"/>
              <a:gd name="connsiteY4" fmla="*/ 3128012 h 3167270"/>
              <a:gd name="connsiteX5" fmla="*/ 2335456 w 2622584"/>
              <a:gd name="connsiteY5" fmla="*/ 3167270 h 3167270"/>
              <a:gd name="connsiteX6" fmla="*/ 2622584 w 2622584"/>
              <a:gd name="connsiteY6" fmla="*/ 3167270 h 3167270"/>
              <a:gd name="connsiteX7" fmla="*/ 2622584 w 2622584"/>
              <a:gd name="connsiteY7" fmla="*/ 437106 h 3167270"/>
              <a:gd name="connsiteX8" fmla="*/ 2185478 w 2622584"/>
              <a:gd name="connsiteY8" fmla="*/ 0 h 3167270"/>
              <a:gd name="connsiteX9" fmla="*/ 437106 w 2622584"/>
              <a:gd name="connsiteY9" fmla="*/ 0 h 3167270"/>
              <a:gd name="connsiteX10" fmla="*/ 0 w 2622584"/>
              <a:gd name="connsiteY10" fmla="*/ 437106 h 31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584" h="3167270">
                <a:moveTo>
                  <a:pt x="0" y="3167270"/>
                </a:moveTo>
                <a:lnTo>
                  <a:pt x="287129" y="3167270"/>
                </a:lnTo>
                <a:lnTo>
                  <a:pt x="285146" y="3128012"/>
                </a:lnTo>
                <a:cubicBezTo>
                  <a:pt x="285146" y="2561287"/>
                  <a:pt x="744567" y="2101866"/>
                  <a:pt x="1311292" y="2101866"/>
                </a:cubicBezTo>
                <a:cubicBezTo>
                  <a:pt x="1878017" y="2101866"/>
                  <a:pt x="2337438" y="2561287"/>
                  <a:pt x="2337438" y="3128012"/>
                </a:cubicBezTo>
                <a:lnTo>
                  <a:pt x="2335456" y="3167270"/>
                </a:lnTo>
                <a:lnTo>
                  <a:pt x="2622584" y="3167270"/>
                </a:lnTo>
                <a:lnTo>
                  <a:pt x="2622584" y="437106"/>
                </a:lnTo>
                <a:cubicBezTo>
                  <a:pt x="2622584" y="195699"/>
                  <a:pt x="2426885" y="0"/>
                  <a:pt x="2185478" y="0"/>
                </a:cubicBezTo>
                <a:lnTo>
                  <a:pt x="437106" y="0"/>
                </a:lnTo>
                <a:cubicBezTo>
                  <a:pt x="195699" y="0"/>
                  <a:pt x="0" y="195699"/>
                  <a:pt x="0" y="437106"/>
                </a:cubicBezTo>
                <a:close/>
              </a:path>
            </a:pathLst>
          </a:custGeom>
          <a:solidFill>
            <a:schemeClr val="accent3"/>
          </a:solidFill>
          <a:ln>
            <a:noFill/>
          </a:ln>
          <a:effectLst>
            <a:outerShdw blurRad="127000" sx="107000" sy="107000" algn="ctr" rotWithShape="0">
              <a:schemeClr val="tx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3753" y="3750628"/>
            <a:ext cx="1255136" cy="1271946"/>
          </a:xfrm>
          <a:prstGeom prst="rect">
            <a:avLst/>
          </a:prstGeom>
        </p:spPr>
      </p:pic>
    </p:spTree>
    <p:extLst>
      <p:ext uri="{BB962C8B-B14F-4D97-AF65-F5344CB8AC3E}">
        <p14:creationId xmlns:p14="http://schemas.microsoft.com/office/powerpoint/2010/main" val="55226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par>
                                <p:cTn id="16" presetID="53" presetClass="entr" presetSubtype="16" fill="hold" grpId="0" nodeType="withEffect">
                                  <p:stCondLst>
                                    <p:cond delay="25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strVal val="#ppt_x"/>
                                          </p:val>
                                        </p:tav>
                                        <p:tav tm="100000">
                                          <p:val>
                                            <p:strVal val="#ppt_x"/>
                                          </p:val>
                                        </p:tav>
                                      </p:tavLst>
                                    </p:anim>
                                    <p:anim calcmode="lin" valueType="num">
                                      <p:cBhvr>
                                        <p:cTn id="32" dur="5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25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anim calcmode="lin" valueType="num">
                                      <p:cBhvr>
                                        <p:cTn id="37" dur="500" fill="hold"/>
                                        <p:tgtEl>
                                          <p:spTgt spid="23"/>
                                        </p:tgtEl>
                                        <p:attrNameLst>
                                          <p:attrName>ppt_x</p:attrName>
                                        </p:attrNameLst>
                                      </p:cBhvr>
                                      <p:tavLst>
                                        <p:tav tm="0">
                                          <p:val>
                                            <p:strVal val="#ppt_x"/>
                                          </p:val>
                                        </p:tav>
                                        <p:tav tm="100000">
                                          <p:val>
                                            <p:strVal val="#ppt_x"/>
                                          </p:val>
                                        </p:tav>
                                      </p:tavLst>
                                    </p:anim>
                                    <p:anim calcmode="lin" valueType="num">
                                      <p:cBhvr>
                                        <p:cTn id="38" dur="500" fill="hold"/>
                                        <p:tgtEl>
                                          <p:spTgt spid="23"/>
                                        </p:tgtEl>
                                        <p:attrNameLst>
                                          <p:attrName>ppt_y</p:attrName>
                                        </p:attrNameLst>
                                      </p:cBhvr>
                                      <p:tavLst>
                                        <p:tav tm="0">
                                          <p:val>
                                            <p:strVal val="#ppt_y+.1"/>
                                          </p:val>
                                        </p:tav>
                                        <p:tav tm="100000">
                                          <p:val>
                                            <p:strVal val="#ppt_y"/>
                                          </p:val>
                                        </p:tav>
                                      </p:tavLst>
                                    </p:anim>
                                  </p:childTnLst>
                                </p:cTn>
                              </p:par>
                              <p:par>
                                <p:cTn id="39" presetID="53" presetClass="entr" presetSubtype="16" fill="hold" grpId="0" nodeType="withEffect">
                                  <p:stCondLst>
                                    <p:cond delay="25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par>
                                <p:cTn id="44" presetID="53" presetClass="entr" presetSubtype="16" fill="hold" nodeType="withEffect">
                                  <p:stCondLst>
                                    <p:cond delay="25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anim calcmode="lin" valueType="num">
                                      <p:cBhvr>
                                        <p:cTn id="54" dur="500" fill="hold"/>
                                        <p:tgtEl>
                                          <p:spTgt spid="21"/>
                                        </p:tgtEl>
                                        <p:attrNameLst>
                                          <p:attrName>ppt_x</p:attrName>
                                        </p:attrNameLst>
                                      </p:cBhvr>
                                      <p:tavLst>
                                        <p:tav tm="0">
                                          <p:val>
                                            <p:strVal val="#ppt_x"/>
                                          </p:val>
                                        </p:tav>
                                        <p:tav tm="100000">
                                          <p:val>
                                            <p:strVal val="#ppt_x"/>
                                          </p:val>
                                        </p:tav>
                                      </p:tavLst>
                                    </p:anim>
                                    <p:anim calcmode="lin" valueType="num">
                                      <p:cBhvr>
                                        <p:cTn id="55" dur="500" fill="hold"/>
                                        <p:tgtEl>
                                          <p:spTgt spid="21"/>
                                        </p:tgtEl>
                                        <p:attrNameLst>
                                          <p:attrName>ppt_y</p:attrName>
                                        </p:attrNameLst>
                                      </p:cBhvr>
                                      <p:tavLst>
                                        <p:tav tm="0">
                                          <p:val>
                                            <p:strVal val="#ppt_y+.1"/>
                                          </p:val>
                                        </p:tav>
                                        <p:tav tm="100000">
                                          <p:val>
                                            <p:strVal val="#ppt_y"/>
                                          </p:val>
                                        </p:tav>
                                      </p:tavLst>
                                    </p:anim>
                                  </p:childTnLst>
                                </p:cTn>
                              </p:par>
                            </p:childTnLst>
                          </p:cTn>
                        </p:par>
                        <p:par>
                          <p:cTn id="56" fill="hold">
                            <p:stCondLst>
                              <p:cond delay="500"/>
                            </p:stCondLst>
                            <p:childTnLst>
                              <p:par>
                                <p:cTn id="57" presetID="42" presetClass="entr" presetSubtype="0" fill="hold" grpId="0" nodeType="afterEffect">
                                  <p:stCondLst>
                                    <p:cond delay="25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anim calcmode="lin" valueType="num">
                                      <p:cBhvr>
                                        <p:cTn id="60" dur="500" fill="hold"/>
                                        <p:tgtEl>
                                          <p:spTgt spid="19"/>
                                        </p:tgtEl>
                                        <p:attrNameLst>
                                          <p:attrName>ppt_x</p:attrName>
                                        </p:attrNameLst>
                                      </p:cBhvr>
                                      <p:tavLst>
                                        <p:tav tm="0">
                                          <p:val>
                                            <p:strVal val="#ppt_x"/>
                                          </p:val>
                                        </p:tav>
                                        <p:tav tm="100000">
                                          <p:val>
                                            <p:strVal val="#ppt_x"/>
                                          </p:val>
                                        </p:tav>
                                      </p:tavLst>
                                    </p:anim>
                                    <p:anim calcmode="lin" valueType="num">
                                      <p:cBhvr>
                                        <p:cTn id="61" dur="500" fill="hold"/>
                                        <p:tgtEl>
                                          <p:spTgt spid="19"/>
                                        </p:tgtEl>
                                        <p:attrNameLst>
                                          <p:attrName>ppt_y</p:attrName>
                                        </p:attrNameLst>
                                      </p:cBhvr>
                                      <p:tavLst>
                                        <p:tav tm="0">
                                          <p:val>
                                            <p:strVal val="#ppt_y+.1"/>
                                          </p:val>
                                        </p:tav>
                                        <p:tav tm="100000">
                                          <p:val>
                                            <p:strVal val="#ppt_y"/>
                                          </p:val>
                                        </p:tav>
                                      </p:tavLst>
                                    </p:anim>
                                  </p:childTnLst>
                                </p:cTn>
                              </p:par>
                              <p:par>
                                <p:cTn id="62" presetID="53" presetClass="entr" presetSubtype="16" fill="hold" grpId="0" nodeType="withEffect">
                                  <p:stCondLst>
                                    <p:cond delay="25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par>
                                <p:cTn id="67" presetID="53" presetClass="entr" presetSubtype="16" fill="hold" nodeType="withEffect">
                                  <p:stCondLst>
                                    <p:cond delay="25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8" grpId="0" animBg="1"/>
      <p:bldP spid="19" grpId="0" animBg="1"/>
      <p:bldP spid="20" grpId="0"/>
      <p:bldP spid="21" grpId="0" animBg="1"/>
      <p:bldP spid="23" grpId="0" animBg="1"/>
      <p:bldP spid="24"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881BDE1-900F-42D0-B654-236FE504DCC9}"/>
              </a:ext>
            </a:extLst>
          </p:cNvPr>
          <p:cNvGraphicFramePr/>
          <p:nvPr>
            <p:extLst>
              <p:ext uri="{D42A27DB-BD31-4B8C-83A1-F6EECF244321}">
                <p14:modId xmlns:p14="http://schemas.microsoft.com/office/powerpoint/2010/main" val="1211953334"/>
              </p:ext>
            </p:extLst>
          </p:nvPr>
        </p:nvGraphicFramePr>
        <p:xfrm>
          <a:off x="701964" y="4895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F5BE2B2A-D135-4A9A-A574-EB889D927F36}"/>
              </a:ext>
            </a:extLst>
          </p:cNvPr>
          <p:cNvSpPr/>
          <p:nvPr/>
        </p:nvSpPr>
        <p:spPr>
          <a:xfrm>
            <a:off x="4932732" y="882688"/>
            <a:ext cx="6964218" cy="794327"/>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2000" dirty="0">
                <a:latin typeface="Tahoma" panose="020B0604030504040204" pitchFamily="34" charset="0"/>
                <a:ea typeface="Tahoma" panose="020B0604030504040204" pitchFamily="34" charset="0"/>
                <a:cs typeface="Tahoma" panose="020B0604030504040204" pitchFamily="34" charset="0"/>
              </a:rPr>
              <a:t>Using an adaptation of Boys Town’s </a:t>
            </a:r>
          </a:p>
          <a:p>
            <a:pPr lvl="0" algn="r"/>
            <a:r>
              <a:rPr lang="en-US" sz="2000" dirty="0">
                <a:latin typeface="Tahoma" panose="020B0604030504040204" pitchFamily="34" charset="0"/>
                <a:ea typeface="Tahoma" panose="020B0604030504040204" pitchFamily="34" charset="0"/>
                <a:cs typeface="Tahoma" panose="020B0604030504040204" pitchFamily="34" charset="0"/>
              </a:rPr>
              <a:t>Common Sense Parenting</a:t>
            </a:r>
            <a:r>
              <a:rPr lang="en-US" sz="2000" baseline="30000" dirty="0">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 (CSP) Program</a:t>
            </a:r>
          </a:p>
        </p:txBody>
      </p:sp>
    </p:spTree>
    <p:extLst>
      <p:ext uri="{BB962C8B-B14F-4D97-AF65-F5344CB8AC3E}">
        <p14:creationId xmlns:p14="http://schemas.microsoft.com/office/powerpoint/2010/main" val="2917084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881BDE1-900F-42D0-B654-236FE504DCC9}"/>
              </a:ext>
            </a:extLst>
          </p:cNvPr>
          <p:cNvGraphicFramePr/>
          <p:nvPr>
            <p:extLst>
              <p:ext uri="{D42A27DB-BD31-4B8C-83A1-F6EECF244321}">
                <p14:modId xmlns:p14="http://schemas.microsoft.com/office/powerpoint/2010/main" val="3375794671"/>
              </p:ext>
            </p:extLst>
          </p:nvPr>
        </p:nvGraphicFramePr>
        <p:xfrm>
          <a:off x="701964" y="4895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F5BE2B2A-D135-4A9A-A574-EB889D927F36}"/>
              </a:ext>
            </a:extLst>
          </p:cNvPr>
          <p:cNvSpPr/>
          <p:nvPr/>
        </p:nvSpPr>
        <p:spPr>
          <a:xfrm>
            <a:off x="5064812" y="837122"/>
            <a:ext cx="6964218" cy="794327"/>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2000" dirty="0">
                <a:latin typeface="Tahoma" panose="020B0604030504040204" pitchFamily="34" charset="0"/>
                <a:ea typeface="Tahoma" panose="020B0604030504040204" pitchFamily="34" charset="0"/>
                <a:cs typeface="Tahoma" panose="020B0604030504040204" pitchFamily="34" charset="0"/>
              </a:rPr>
              <a:t>Using an adaptation of the University of Minnesota's</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Check and Connect</a:t>
            </a:r>
            <a:r>
              <a:rPr lang="en-US" sz="2000" baseline="30000" dirty="0">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 Intervention</a:t>
            </a:r>
          </a:p>
        </p:txBody>
      </p:sp>
    </p:spTree>
    <p:extLst>
      <p:ext uri="{BB962C8B-B14F-4D97-AF65-F5344CB8AC3E}">
        <p14:creationId xmlns:p14="http://schemas.microsoft.com/office/powerpoint/2010/main" val="3338367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881BDE1-900F-42D0-B654-236FE504DCC9}"/>
              </a:ext>
            </a:extLst>
          </p:cNvPr>
          <p:cNvGraphicFramePr/>
          <p:nvPr>
            <p:extLst>
              <p:ext uri="{D42A27DB-BD31-4B8C-83A1-F6EECF244321}">
                <p14:modId xmlns:p14="http://schemas.microsoft.com/office/powerpoint/2010/main" val="2179106574"/>
              </p:ext>
            </p:extLst>
          </p:nvPr>
        </p:nvGraphicFramePr>
        <p:xfrm>
          <a:off x="701964" y="4895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F5BE2B2A-D135-4A9A-A574-EB889D927F36}"/>
              </a:ext>
            </a:extLst>
          </p:cNvPr>
          <p:cNvSpPr/>
          <p:nvPr/>
        </p:nvSpPr>
        <p:spPr>
          <a:xfrm>
            <a:off x="5054652" y="867602"/>
            <a:ext cx="6964218" cy="794327"/>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2000" dirty="0">
                <a:latin typeface="Tahoma" panose="020B0604030504040204" pitchFamily="34" charset="0"/>
                <a:ea typeface="Tahoma" panose="020B0604030504040204" pitchFamily="34" charset="0"/>
                <a:cs typeface="Tahoma" panose="020B0604030504040204" pitchFamily="34" charset="0"/>
              </a:rPr>
              <a:t>Using approaches for at-home academic success</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developed by Boys Town</a:t>
            </a:r>
          </a:p>
        </p:txBody>
      </p:sp>
    </p:spTree>
    <p:extLst>
      <p:ext uri="{BB962C8B-B14F-4D97-AF65-F5344CB8AC3E}">
        <p14:creationId xmlns:p14="http://schemas.microsoft.com/office/powerpoint/2010/main" val="106078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67" y="91645"/>
            <a:ext cx="10515600" cy="914400"/>
          </a:xfrm>
        </p:spPr>
        <p:txBody>
          <a:bodyPr>
            <a:normAutofit/>
          </a:bodyPr>
          <a:lstStyle/>
          <a:p>
            <a:r>
              <a:rPr lang="en-US" sz="3200" dirty="0"/>
              <a:t>OTWH Timeline</a:t>
            </a:r>
          </a:p>
        </p:txBody>
      </p:sp>
      <p:grpSp>
        <p:nvGrpSpPr>
          <p:cNvPr id="4" name="Group 3">
            <a:extLst>
              <a:ext uri="{FF2B5EF4-FFF2-40B4-BE49-F238E27FC236}">
                <a16:creationId xmlns:a16="http://schemas.microsoft.com/office/drawing/2014/main" id="{F1EAC92A-179E-4AAF-8CC9-61F3A1DCE38B}"/>
              </a:ext>
            </a:extLst>
          </p:cNvPr>
          <p:cNvGrpSpPr/>
          <p:nvPr/>
        </p:nvGrpSpPr>
        <p:grpSpPr>
          <a:xfrm>
            <a:off x="156002" y="769634"/>
            <a:ext cx="11775653" cy="6038120"/>
            <a:chOff x="156002" y="769634"/>
            <a:chExt cx="11775653" cy="6038120"/>
          </a:xfrm>
        </p:grpSpPr>
        <p:sp>
          <p:nvSpPr>
            <p:cNvPr id="41" name="TextBox 40"/>
            <p:cNvSpPr txBox="1"/>
            <p:nvPr/>
          </p:nvSpPr>
          <p:spPr>
            <a:xfrm>
              <a:off x="5620852" y="6222979"/>
              <a:ext cx="3697312"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F4520"/>
                  </a:solidFill>
                  <a:effectLst/>
                  <a:uLnTx/>
                  <a:uFillTx/>
                  <a:latin typeface="Tahoma"/>
                  <a:ea typeface="+mn-ea"/>
                  <a:cs typeface="+mn-cs"/>
                </a:rPr>
                <a:t>Provide Family, School &amp; Homework Supports</a:t>
              </a:r>
            </a:p>
          </p:txBody>
        </p:sp>
        <p:sp>
          <p:nvSpPr>
            <p:cNvPr id="45" name="TextBox 44"/>
            <p:cNvSpPr txBox="1"/>
            <p:nvPr/>
          </p:nvSpPr>
          <p:spPr>
            <a:xfrm>
              <a:off x="10768259" y="1183066"/>
              <a:ext cx="1163396"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C857B"/>
                  </a:solidFill>
                  <a:effectLst/>
                  <a:uLnTx/>
                  <a:uFillTx/>
                  <a:latin typeface="Tahoma"/>
                  <a:ea typeface="+mn-ea"/>
                  <a:cs typeface="+mn-cs"/>
                </a:rPr>
                <a:t>+12-14</a:t>
              </a:r>
              <a:br>
                <a:rPr kumimoji="0" lang="en-US" sz="1400" b="1" i="0" u="none" strike="noStrike" kern="1200" cap="none" spc="0" normalizeH="0" baseline="0" noProof="0" dirty="0">
                  <a:ln>
                    <a:noFill/>
                  </a:ln>
                  <a:solidFill>
                    <a:srgbClr val="8C857B"/>
                  </a:solidFill>
                  <a:effectLst/>
                  <a:uLnTx/>
                  <a:uFillTx/>
                  <a:latin typeface="Tahoma"/>
                  <a:ea typeface="+mn-ea"/>
                  <a:cs typeface="+mn-cs"/>
                </a:rPr>
              </a:br>
              <a:r>
                <a:rPr kumimoji="0" lang="en-US" sz="1400" b="1" i="0" u="none" strike="noStrike" kern="1200" cap="none" spc="0" normalizeH="0" baseline="0" noProof="0" dirty="0">
                  <a:ln>
                    <a:noFill/>
                  </a:ln>
                  <a:solidFill>
                    <a:srgbClr val="8C857B"/>
                  </a:solidFill>
                  <a:effectLst/>
                  <a:uLnTx/>
                  <a:uFillTx/>
                  <a:latin typeface="Tahoma"/>
                  <a:ea typeface="+mn-ea"/>
                  <a:cs typeface="+mn-cs"/>
                </a:rPr>
                <a:t>months**</a:t>
              </a:r>
            </a:p>
          </p:txBody>
        </p:sp>
        <p:sp>
          <p:nvSpPr>
            <p:cNvPr id="6" name="Rectangle 5"/>
            <p:cNvSpPr/>
            <p:nvPr/>
          </p:nvSpPr>
          <p:spPr>
            <a:xfrm>
              <a:off x="554466" y="1904234"/>
              <a:ext cx="10515600" cy="3169469"/>
            </a:xfrm>
            <a:prstGeom prst="rect">
              <a:avLst/>
            </a:prstGeom>
            <a:gradFill flip="none" rotWithShape="1">
              <a:gsLst>
                <a:gs pos="15000">
                  <a:schemeClr val="accent3"/>
                </a:gs>
                <a:gs pos="46000">
                  <a:schemeClr val="accent2"/>
                </a:gs>
                <a:gs pos="73000">
                  <a:schemeClr val="accent6">
                    <a:lumMod val="60000"/>
                    <a:lumOff val="40000"/>
                  </a:schemeClr>
                </a:gs>
                <a:gs pos="100000">
                  <a:schemeClr val="accent6">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cxnSp>
          <p:nvCxnSpPr>
            <p:cNvPr id="8" name="Straight Connector 7"/>
            <p:cNvCxnSpPr>
              <a:cxnSpLocks/>
            </p:cNvCxnSpPr>
            <p:nvPr/>
          </p:nvCxnSpPr>
          <p:spPr>
            <a:xfrm flipV="1">
              <a:off x="10574825" y="1949671"/>
              <a:ext cx="0" cy="317048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flipV="1">
              <a:off x="2477307" y="1920175"/>
              <a:ext cx="6505" cy="315064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V="1">
              <a:off x="2901868" y="1924621"/>
              <a:ext cx="0" cy="3142478"/>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3750768" y="1930621"/>
              <a:ext cx="0" cy="3142478"/>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V="1">
              <a:off x="4180722" y="1930621"/>
              <a:ext cx="0" cy="3143264"/>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6002" y="1181394"/>
              <a:ext cx="102108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C857B"/>
                  </a:solidFill>
                  <a:effectLst/>
                  <a:uLnTx/>
                  <a:uFillTx/>
                  <a:latin typeface="Tahoma"/>
                  <a:ea typeface="+mn-ea"/>
                  <a:cs typeface="+mn-cs"/>
                </a:rPr>
                <a:t>-8</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C857B"/>
                  </a:solidFill>
                  <a:effectLst/>
                  <a:uLnTx/>
                  <a:uFillTx/>
                  <a:latin typeface="Tahoma"/>
                  <a:ea typeface="+mn-ea"/>
                  <a:cs typeface="+mn-cs"/>
                </a:rPr>
                <a:t>wks</a:t>
              </a:r>
            </a:p>
          </p:txBody>
        </p:sp>
        <p:sp>
          <p:nvSpPr>
            <p:cNvPr id="27" name="TextBox 26"/>
            <p:cNvSpPr txBox="1"/>
            <p:nvPr/>
          </p:nvSpPr>
          <p:spPr>
            <a:xfrm>
              <a:off x="1973272" y="1229642"/>
              <a:ext cx="102108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C857B"/>
                  </a:solidFill>
                  <a:effectLst/>
                  <a:uLnTx/>
                  <a:uFillTx/>
                  <a:latin typeface="Tahoma"/>
                  <a:ea typeface="+mn-ea"/>
                  <a:cs typeface="+mn-cs"/>
                </a:rPr>
                <a:t>-6</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C857B"/>
                  </a:solidFill>
                  <a:effectLst/>
                  <a:uLnTx/>
                  <a:uFillTx/>
                  <a:latin typeface="Tahoma"/>
                  <a:ea typeface="+mn-ea"/>
                  <a:cs typeface="+mn-cs"/>
                </a:rPr>
                <a:t>wks</a:t>
              </a:r>
            </a:p>
          </p:txBody>
        </p:sp>
        <p:cxnSp>
          <p:nvCxnSpPr>
            <p:cNvPr id="34" name="Straight Connector 33"/>
            <p:cNvCxnSpPr/>
            <p:nvPr/>
          </p:nvCxnSpPr>
          <p:spPr>
            <a:xfrm flipV="1">
              <a:off x="5447259" y="1894687"/>
              <a:ext cx="0" cy="3200400"/>
            </a:xfrm>
            <a:prstGeom prst="line">
              <a:avLst/>
            </a:prstGeom>
            <a:ln w="571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A8C9638-E35E-47E2-97EA-43953A1AF2B6}"/>
                </a:ext>
              </a:extLst>
            </p:cNvPr>
            <p:cNvSpPr/>
            <p:nvPr/>
          </p:nvSpPr>
          <p:spPr>
            <a:xfrm>
              <a:off x="406571" y="5069619"/>
              <a:ext cx="10904274" cy="108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a:ea typeface="+mn-ea"/>
                <a:cs typeface="+mn-cs"/>
              </a:endParaRPr>
            </a:p>
          </p:txBody>
        </p:sp>
        <p:sp>
          <p:nvSpPr>
            <p:cNvPr id="47" name="TextBox 46">
              <a:extLst>
                <a:ext uri="{FF2B5EF4-FFF2-40B4-BE49-F238E27FC236}">
                  <a16:creationId xmlns:a16="http://schemas.microsoft.com/office/drawing/2014/main" id="{8409FBDF-3603-4779-94ED-E72D8B31ACF6}"/>
                </a:ext>
              </a:extLst>
            </p:cNvPr>
            <p:cNvSpPr txBox="1"/>
            <p:nvPr/>
          </p:nvSpPr>
          <p:spPr>
            <a:xfrm rot="16200000">
              <a:off x="-1251506" y="3351851"/>
              <a:ext cx="3198448"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B5C"/>
                  </a:solidFill>
                  <a:effectLst/>
                  <a:uLnTx/>
                  <a:uFillTx/>
                  <a:latin typeface="Tahoma"/>
                  <a:ea typeface="+mn-ea"/>
                  <a:cs typeface="+mn-cs"/>
                </a:rPr>
                <a:t>Notice of Discharge</a:t>
              </a:r>
            </a:p>
          </p:txBody>
        </p:sp>
        <p:cxnSp>
          <p:nvCxnSpPr>
            <p:cNvPr id="48" name="Straight Connector 47">
              <a:extLst>
                <a:ext uri="{FF2B5EF4-FFF2-40B4-BE49-F238E27FC236}">
                  <a16:creationId xmlns:a16="http://schemas.microsoft.com/office/drawing/2014/main" id="{A8ADF1C1-E6F6-45C3-95B9-7B64A46146A6}"/>
                </a:ext>
              </a:extLst>
            </p:cNvPr>
            <p:cNvCxnSpPr>
              <a:cxnSpLocks/>
            </p:cNvCxnSpPr>
            <p:nvPr/>
          </p:nvCxnSpPr>
          <p:spPr>
            <a:xfrm flipV="1">
              <a:off x="3324510" y="1920789"/>
              <a:ext cx="0" cy="3157813"/>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37175F7-659D-4D4A-BF1C-1B7957562B50}"/>
                </a:ext>
              </a:extLst>
            </p:cNvPr>
            <p:cNvCxnSpPr>
              <a:cxnSpLocks/>
            </p:cNvCxnSpPr>
            <p:nvPr/>
          </p:nvCxnSpPr>
          <p:spPr>
            <a:xfrm flipV="1">
              <a:off x="4648382" y="1940146"/>
              <a:ext cx="0" cy="3138764"/>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DC16EBD-120F-4D04-8D63-C3F6091ECB4F}"/>
                </a:ext>
              </a:extLst>
            </p:cNvPr>
            <p:cNvCxnSpPr>
              <a:cxnSpLocks/>
            </p:cNvCxnSpPr>
            <p:nvPr/>
          </p:nvCxnSpPr>
          <p:spPr>
            <a:xfrm flipV="1">
              <a:off x="5076314" y="1910799"/>
              <a:ext cx="0" cy="3177635"/>
            </a:xfrm>
            <a:prstGeom prst="line">
              <a:avLst/>
            </a:prstGeom>
            <a:ln w="571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1" name="Right Brace 50">
              <a:extLst>
                <a:ext uri="{FF2B5EF4-FFF2-40B4-BE49-F238E27FC236}">
                  <a16:creationId xmlns:a16="http://schemas.microsoft.com/office/drawing/2014/main" id="{6DA6EBFF-8E35-4241-814D-95B2C72C91D7}"/>
                </a:ext>
              </a:extLst>
            </p:cNvPr>
            <p:cNvSpPr/>
            <p:nvPr/>
          </p:nvSpPr>
          <p:spPr>
            <a:xfrm rot="16200000">
              <a:off x="3548059" y="425002"/>
              <a:ext cx="450897" cy="2579391"/>
            </a:xfrm>
            <a:prstGeom prst="rightBrace">
              <a:avLst>
                <a:gd name="adj1" fmla="val 69312"/>
                <a:gd name="adj2" fmla="val 50000"/>
              </a:avLst>
            </a:prstGeom>
            <a:no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a:ea typeface="+mn-ea"/>
                <a:cs typeface="+mn-cs"/>
              </a:endParaRPr>
            </a:p>
          </p:txBody>
        </p:sp>
        <p:sp>
          <p:nvSpPr>
            <p:cNvPr id="52" name="TextBox 51">
              <a:extLst>
                <a:ext uri="{FF2B5EF4-FFF2-40B4-BE49-F238E27FC236}">
                  <a16:creationId xmlns:a16="http://schemas.microsoft.com/office/drawing/2014/main" id="{21251C99-3A57-4970-93C9-78A11FCF88F7}"/>
                </a:ext>
              </a:extLst>
            </p:cNvPr>
            <p:cNvSpPr txBox="1"/>
            <p:nvPr/>
          </p:nvSpPr>
          <p:spPr>
            <a:xfrm>
              <a:off x="2635462" y="769634"/>
              <a:ext cx="2230612"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F4520"/>
                  </a:solidFill>
                  <a:effectLst/>
                  <a:uLnTx/>
                  <a:uFillTx/>
                  <a:latin typeface="Tahoma"/>
                  <a:ea typeface="+mn-ea"/>
                  <a:cs typeface="+mn-cs"/>
                </a:rPr>
                <a:t>Initiate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F4520"/>
                  </a:solidFill>
                  <a:effectLst/>
                  <a:uLnTx/>
                  <a:uFillTx/>
                  <a:latin typeface="Tahoma"/>
                  <a:ea typeface="+mn-ea"/>
                  <a:cs typeface="+mn-cs"/>
                </a:rPr>
                <a:t>Family Support</a:t>
              </a:r>
            </a:p>
          </p:txBody>
        </p:sp>
        <p:sp>
          <p:nvSpPr>
            <p:cNvPr id="23" name="TextBox 22">
              <a:extLst>
                <a:ext uri="{FF2B5EF4-FFF2-40B4-BE49-F238E27FC236}">
                  <a16:creationId xmlns:a16="http://schemas.microsoft.com/office/drawing/2014/main" id="{9871AABB-2AAE-4E65-ABA1-19235169AAE1}"/>
                </a:ext>
              </a:extLst>
            </p:cNvPr>
            <p:cNvSpPr txBox="1"/>
            <p:nvPr/>
          </p:nvSpPr>
          <p:spPr>
            <a:xfrm>
              <a:off x="5061256" y="1848931"/>
              <a:ext cx="400110" cy="3164968"/>
            </a:xfrm>
            <a:prstGeom prst="rect">
              <a:avLst/>
            </a:prstGeom>
            <a:noFill/>
          </p:spPr>
          <p:txBody>
            <a:bodyPr vert="vert"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B5C"/>
                  </a:solidFill>
                  <a:effectLst/>
                  <a:uLnTx/>
                  <a:uFillTx/>
                  <a:latin typeface="Tahoma"/>
                  <a:ea typeface="+mn-ea"/>
                  <a:cs typeface="+mn-cs"/>
                </a:rPr>
                <a:t>TRANSITION</a:t>
              </a:r>
            </a:p>
          </p:txBody>
        </p:sp>
        <p:sp>
          <p:nvSpPr>
            <p:cNvPr id="53" name="Right Brace 52">
              <a:extLst>
                <a:ext uri="{FF2B5EF4-FFF2-40B4-BE49-F238E27FC236}">
                  <a16:creationId xmlns:a16="http://schemas.microsoft.com/office/drawing/2014/main" id="{3095AE36-B1E8-4054-96E7-64B79F4D0136}"/>
                </a:ext>
              </a:extLst>
            </p:cNvPr>
            <p:cNvSpPr/>
            <p:nvPr/>
          </p:nvSpPr>
          <p:spPr>
            <a:xfrm rot="16200000">
              <a:off x="10121812" y="985017"/>
              <a:ext cx="427713" cy="1424362"/>
            </a:xfrm>
            <a:prstGeom prst="rightBrace">
              <a:avLst>
                <a:gd name="adj1" fmla="val 69312"/>
                <a:gd name="adj2" fmla="val 50000"/>
              </a:avLst>
            </a:prstGeom>
            <a:no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a:ea typeface="+mn-ea"/>
                <a:cs typeface="+mn-cs"/>
              </a:endParaRPr>
            </a:p>
          </p:txBody>
        </p:sp>
        <p:sp>
          <p:nvSpPr>
            <p:cNvPr id="54" name="TextBox 53">
              <a:extLst>
                <a:ext uri="{FF2B5EF4-FFF2-40B4-BE49-F238E27FC236}">
                  <a16:creationId xmlns:a16="http://schemas.microsoft.com/office/drawing/2014/main" id="{6C9E6405-62D2-4F5D-931E-D28D26B16853}"/>
                </a:ext>
              </a:extLst>
            </p:cNvPr>
            <p:cNvSpPr txBox="1"/>
            <p:nvPr/>
          </p:nvSpPr>
          <p:spPr>
            <a:xfrm>
              <a:off x="9722373" y="786415"/>
              <a:ext cx="1226590"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F4520"/>
                  </a:solidFill>
                  <a:effectLst/>
                  <a:uLnTx/>
                  <a:uFillTx/>
                  <a:latin typeface="Tahoma"/>
                  <a:ea typeface="+mn-ea"/>
                  <a:cs typeface="+mn-cs"/>
                </a:rPr>
                <a:t>Fade Supports</a:t>
              </a:r>
            </a:p>
          </p:txBody>
        </p:sp>
        <p:sp>
          <p:nvSpPr>
            <p:cNvPr id="55" name="TextBox 54">
              <a:extLst>
                <a:ext uri="{FF2B5EF4-FFF2-40B4-BE49-F238E27FC236}">
                  <a16:creationId xmlns:a16="http://schemas.microsoft.com/office/drawing/2014/main" id="{A80F08B9-18EF-43D7-9CA1-459C595E5DAE}"/>
                </a:ext>
              </a:extLst>
            </p:cNvPr>
            <p:cNvSpPr txBox="1"/>
            <p:nvPr/>
          </p:nvSpPr>
          <p:spPr>
            <a:xfrm>
              <a:off x="4777299" y="1220393"/>
              <a:ext cx="1021080"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C857B"/>
                  </a:solidFill>
                  <a:effectLst/>
                  <a:uLnTx/>
                  <a:uFillTx/>
                  <a:latin typeface="Tahoma"/>
                  <a:ea typeface="+mn-ea"/>
                  <a:cs typeface="+mn-cs"/>
                </a:rPr>
                <a:t>0</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C857B"/>
                  </a:solidFill>
                  <a:effectLst/>
                  <a:uLnTx/>
                  <a:uFillTx/>
                  <a:latin typeface="Tahoma"/>
                  <a:ea typeface="+mn-ea"/>
                  <a:cs typeface="+mn-cs"/>
                </a:rPr>
                <a:t>wks</a:t>
              </a:r>
            </a:p>
          </p:txBody>
        </p:sp>
        <p:cxnSp>
          <p:nvCxnSpPr>
            <p:cNvPr id="56" name="Straight Connector 55">
              <a:extLst>
                <a:ext uri="{FF2B5EF4-FFF2-40B4-BE49-F238E27FC236}">
                  <a16:creationId xmlns:a16="http://schemas.microsoft.com/office/drawing/2014/main" id="{BE0EFEDF-022D-4539-A550-4B04F85D947E}"/>
                </a:ext>
              </a:extLst>
            </p:cNvPr>
            <p:cNvCxnSpPr>
              <a:cxnSpLocks/>
            </p:cNvCxnSpPr>
            <p:nvPr/>
          </p:nvCxnSpPr>
          <p:spPr>
            <a:xfrm flipV="1">
              <a:off x="5935409" y="1929520"/>
              <a:ext cx="0" cy="31862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E7ABFF0-4B6B-466C-BDB0-DBCD87EC2517}"/>
                </a:ext>
              </a:extLst>
            </p:cNvPr>
            <p:cNvSpPr txBox="1"/>
            <p:nvPr/>
          </p:nvSpPr>
          <p:spPr>
            <a:xfrm rot="16200000" flipV="1">
              <a:off x="9673845" y="3476580"/>
              <a:ext cx="3176849"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3B5C"/>
                  </a:solidFill>
                  <a:effectLst/>
                  <a:uLnTx/>
                  <a:uFillTx/>
                  <a:latin typeface="Tahoma"/>
                  <a:ea typeface="+mn-ea"/>
                  <a:cs typeface="+mn-cs"/>
                </a:rPr>
                <a:t>Case Closure</a:t>
              </a:r>
            </a:p>
          </p:txBody>
        </p:sp>
        <p:cxnSp>
          <p:nvCxnSpPr>
            <p:cNvPr id="61" name="Straight Connector 60">
              <a:extLst>
                <a:ext uri="{FF2B5EF4-FFF2-40B4-BE49-F238E27FC236}">
                  <a16:creationId xmlns:a16="http://schemas.microsoft.com/office/drawing/2014/main" id="{ECB3A705-EB34-4396-8E01-30077F124AF8}"/>
                </a:ext>
              </a:extLst>
            </p:cNvPr>
            <p:cNvCxnSpPr>
              <a:cxnSpLocks/>
            </p:cNvCxnSpPr>
            <p:nvPr/>
          </p:nvCxnSpPr>
          <p:spPr>
            <a:xfrm flipV="1">
              <a:off x="6414776" y="1930635"/>
              <a:ext cx="0" cy="31862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6031EFD-A7FE-4463-91FD-68F910EA41A1}"/>
                </a:ext>
              </a:extLst>
            </p:cNvPr>
            <p:cNvCxnSpPr>
              <a:cxnSpLocks/>
            </p:cNvCxnSpPr>
            <p:nvPr/>
          </p:nvCxnSpPr>
          <p:spPr>
            <a:xfrm flipV="1">
              <a:off x="6885829" y="1929520"/>
              <a:ext cx="0" cy="31862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A7F5145-E0BB-4E9E-84D4-95207DFC8C80}"/>
                </a:ext>
              </a:extLst>
            </p:cNvPr>
            <p:cNvCxnSpPr>
              <a:cxnSpLocks/>
            </p:cNvCxnSpPr>
            <p:nvPr/>
          </p:nvCxnSpPr>
          <p:spPr>
            <a:xfrm flipV="1">
              <a:off x="7315319" y="1930635"/>
              <a:ext cx="0" cy="31862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DF7D56F-F48E-4101-84A2-0DA58A9688F0}"/>
                </a:ext>
              </a:extLst>
            </p:cNvPr>
            <p:cNvCxnSpPr>
              <a:cxnSpLocks/>
            </p:cNvCxnSpPr>
            <p:nvPr/>
          </p:nvCxnSpPr>
          <p:spPr>
            <a:xfrm flipV="1">
              <a:off x="7800228" y="1933878"/>
              <a:ext cx="0" cy="31862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A45F5EF-8FA8-49F8-8CF8-6AAB741DCD04}"/>
                </a:ext>
              </a:extLst>
            </p:cNvPr>
            <p:cNvCxnSpPr>
              <a:cxnSpLocks/>
            </p:cNvCxnSpPr>
            <p:nvPr/>
          </p:nvCxnSpPr>
          <p:spPr>
            <a:xfrm flipV="1">
              <a:off x="8235261" y="1929520"/>
              <a:ext cx="0" cy="31862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7C02118-F839-42D0-AD77-FC134DFB0F2A}"/>
                </a:ext>
              </a:extLst>
            </p:cNvPr>
            <p:cNvCxnSpPr>
              <a:cxnSpLocks/>
            </p:cNvCxnSpPr>
            <p:nvPr/>
          </p:nvCxnSpPr>
          <p:spPr>
            <a:xfrm flipV="1">
              <a:off x="8686919" y="1932587"/>
              <a:ext cx="0" cy="317480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2C7A824-4425-48F0-A2A9-23F038EF202B}"/>
                </a:ext>
              </a:extLst>
            </p:cNvPr>
            <p:cNvCxnSpPr>
              <a:cxnSpLocks/>
            </p:cNvCxnSpPr>
            <p:nvPr/>
          </p:nvCxnSpPr>
          <p:spPr>
            <a:xfrm flipV="1">
              <a:off x="9171829" y="1929432"/>
              <a:ext cx="0" cy="317796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52EC9D6-189A-4679-97C1-0795846AF15E}"/>
                </a:ext>
              </a:extLst>
            </p:cNvPr>
            <p:cNvCxnSpPr>
              <a:cxnSpLocks/>
            </p:cNvCxnSpPr>
            <p:nvPr/>
          </p:nvCxnSpPr>
          <p:spPr>
            <a:xfrm flipV="1">
              <a:off x="9623487" y="1921119"/>
              <a:ext cx="0" cy="31862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E1722B4-A3A0-48AD-9783-B03CB03AAD81}"/>
                </a:ext>
              </a:extLst>
            </p:cNvPr>
            <p:cNvCxnSpPr>
              <a:cxnSpLocks/>
            </p:cNvCxnSpPr>
            <p:nvPr/>
          </p:nvCxnSpPr>
          <p:spPr>
            <a:xfrm flipV="1">
              <a:off x="10075146" y="1931376"/>
              <a:ext cx="0" cy="31862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ED684AD-5A55-4335-9C14-C7963FF7A9C9}"/>
                </a:ext>
              </a:extLst>
            </p:cNvPr>
            <p:cNvCxnSpPr>
              <a:cxnSpLocks/>
            </p:cNvCxnSpPr>
            <p:nvPr/>
          </p:nvCxnSpPr>
          <p:spPr>
            <a:xfrm flipV="1">
              <a:off x="11438374" y="1938011"/>
              <a:ext cx="12644" cy="316938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11EE220D-5BCA-47D3-AA0C-06C3A87E9E0A}"/>
                </a:ext>
              </a:extLst>
            </p:cNvPr>
            <p:cNvGrpSpPr/>
            <p:nvPr/>
          </p:nvGrpSpPr>
          <p:grpSpPr>
            <a:xfrm>
              <a:off x="5457556" y="5066882"/>
              <a:ext cx="5710911" cy="323626"/>
              <a:chOff x="6047884" y="5247267"/>
              <a:chExt cx="5710911" cy="323626"/>
            </a:xfrm>
          </p:grpSpPr>
          <p:sp>
            <p:nvSpPr>
              <p:cNvPr id="74" name="TextBox 73">
                <a:extLst>
                  <a:ext uri="{FF2B5EF4-FFF2-40B4-BE49-F238E27FC236}">
                    <a16:creationId xmlns:a16="http://schemas.microsoft.com/office/drawing/2014/main" id="{953C6A2C-96B4-4CE1-9778-55A6F2DEF781}"/>
                  </a:ext>
                </a:extLst>
              </p:cNvPr>
              <p:cNvSpPr txBox="1"/>
              <p:nvPr/>
            </p:nvSpPr>
            <p:spPr>
              <a:xfrm>
                <a:off x="6449036" y="5263116"/>
                <a:ext cx="64593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2</a:t>
                </a:r>
              </a:p>
            </p:txBody>
          </p:sp>
          <p:sp>
            <p:nvSpPr>
              <p:cNvPr id="75" name="TextBox 74">
                <a:extLst>
                  <a:ext uri="{FF2B5EF4-FFF2-40B4-BE49-F238E27FC236}">
                    <a16:creationId xmlns:a16="http://schemas.microsoft.com/office/drawing/2014/main" id="{9D64A85F-B5AF-4999-A4D2-AB46F0B703FA}"/>
                  </a:ext>
                </a:extLst>
              </p:cNvPr>
              <p:cNvSpPr txBox="1"/>
              <p:nvPr/>
            </p:nvSpPr>
            <p:spPr>
              <a:xfrm>
                <a:off x="6047884" y="5263116"/>
                <a:ext cx="54191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1</a:t>
                </a:r>
              </a:p>
            </p:txBody>
          </p:sp>
          <p:sp>
            <p:nvSpPr>
              <p:cNvPr id="76" name="TextBox 75">
                <a:extLst>
                  <a:ext uri="{FF2B5EF4-FFF2-40B4-BE49-F238E27FC236}">
                    <a16:creationId xmlns:a16="http://schemas.microsoft.com/office/drawing/2014/main" id="{6B610EDA-887B-4F09-8733-FD6A6F9B9F8C}"/>
                  </a:ext>
                </a:extLst>
              </p:cNvPr>
              <p:cNvSpPr txBox="1"/>
              <p:nvPr/>
            </p:nvSpPr>
            <p:spPr>
              <a:xfrm>
                <a:off x="6919068" y="5263116"/>
                <a:ext cx="64593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3</a:t>
                </a:r>
              </a:p>
            </p:txBody>
          </p:sp>
          <p:sp>
            <p:nvSpPr>
              <p:cNvPr id="77" name="TextBox 76">
                <a:extLst>
                  <a:ext uri="{FF2B5EF4-FFF2-40B4-BE49-F238E27FC236}">
                    <a16:creationId xmlns:a16="http://schemas.microsoft.com/office/drawing/2014/main" id="{CAAD4D1A-370E-4E74-B9F7-B1F10649F24A}"/>
                  </a:ext>
                </a:extLst>
              </p:cNvPr>
              <p:cNvSpPr txBox="1"/>
              <p:nvPr/>
            </p:nvSpPr>
            <p:spPr>
              <a:xfrm>
                <a:off x="7379639" y="5263116"/>
                <a:ext cx="64593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4</a:t>
                </a:r>
              </a:p>
            </p:txBody>
          </p:sp>
          <p:sp>
            <p:nvSpPr>
              <p:cNvPr id="78" name="TextBox 77">
                <a:extLst>
                  <a:ext uri="{FF2B5EF4-FFF2-40B4-BE49-F238E27FC236}">
                    <a16:creationId xmlns:a16="http://schemas.microsoft.com/office/drawing/2014/main" id="{94BAE778-53EB-424B-8526-8CF57AD7D79E}"/>
                  </a:ext>
                </a:extLst>
              </p:cNvPr>
              <p:cNvSpPr txBox="1"/>
              <p:nvPr/>
            </p:nvSpPr>
            <p:spPr>
              <a:xfrm>
                <a:off x="7834804" y="5255192"/>
                <a:ext cx="64593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5</a:t>
                </a:r>
              </a:p>
            </p:txBody>
          </p:sp>
          <p:sp>
            <p:nvSpPr>
              <p:cNvPr id="79" name="TextBox 78">
                <a:extLst>
                  <a:ext uri="{FF2B5EF4-FFF2-40B4-BE49-F238E27FC236}">
                    <a16:creationId xmlns:a16="http://schemas.microsoft.com/office/drawing/2014/main" id="{B9567AB4-DF8E-4A7D-90D2-CF03F8040300}"/>
                  </a:ext>
                </a:extLst>
              </p:cNvPr>
              <p:cNvSpPr txBox="1"/>
              <p:nvPr/>
            </p:nvSpPr>
            <p:spPr>
              <a:xfrm>
                <a:off x="8304307" y="5255192"/>
                <a:ext cx="64593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6</a:t>
                </a:r>
              </a:p>
            </p:txBody>
          </p:sp>
          <p:sp>
            <p:nvSpPr>
              <p:cNvPr id="80" name="TextBox 79">
                <a:extLst>
                  <a:ext uri="{FF2B5EF4-FFF2-40B4-BE49-F238E27FC236}">
                    <a16:creationId xmlns:a16="http://schemas.microsoft.com/office/drawing/2014/main" id="{0BA15E48-5221-458D-AA56-22B26AE29A24}"/>
                  </a:ext>
                </a:extLst>
              </p:cNvPr>
              <p:cNvSpPr txBox="1"/>
              <p:nvPr/>
            </p:nvSpPr>
            <p:spPr>
              <a:xfrm>
                <a:off x="8748761" y="5263116"/>
                <a:ext cx="64593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7</a:t>
                </a:r>
              </a:p>
            </p:txBody>
          </p:sp>
          <p:sp>
            <p:nvSpPr>
              <p:cNvPr id="81" name="TextBox 80">
                <a:extLst>
                  <a:ext uri="{FF2B5EF4-FFF2-40B4-BE49-F238E27FC236}">
                    <a16:creationId xmlns:a16="http://schemas.microsoft.com/office/drawing/2014/main" id="{0CA2F1CB-9D57-4119-B9B5-859D688A8FBD}"/>
                  </a:ext>
                </a:extLst>
              </p:cNvPr>
              <p:cNvSpPr txBox="1"/>
              <p:nvPr/>
            </p:nvSpPr>
            <p:spPr>
              <a:xfrm>
                <a:off x="9207711" y="5255192"/>
                <a:ext cx="64593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8</a:t>
                </a:r>
              </a:p>
            </p:txBody>
          </p:sp>
          <p:sp>
            <p:nvSpPr>
              <p:cNvPr id="84" name="TextBox 83">
                <a:extLst>
                  <a:ext uri="{FF2B5EF4-FFF2-40B4-BE49-F238E27FC236}">
                    <a16:creationId xmlns:a16="http://schemas.microsoft.com/office/drawing/2014/main" id="{971D9B27-AC6C-4A6E-8363-F4CF39EE1A73}"/>
                  </a:ext>
                </a:extLst>
              </p:cNvPr>
              <p:cNvSpPr txBox="1"/>
              <p:nvPr/>
            </p:nvSpPr>
            <p:spPr>
              <a:xfrm>
                <a:off x="9652803" y="5255192"/>
                <a:ext cx="64593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9</a:t>
                </a:r>
              </a:p>
            </p:txBody>
          </p:sp>
          <p:sp>
            <p:nvSpPr>
              <p:cNvPr id="86" name="TextBox 85">
                <a:extLst>
                  <a:ext uri="{FF2B5EF4-FFF2-40B4-BE49-F238E27FC236}">
                    <a16:creationId xmlns:a16="http://schemas.microsoft.com/office/drawing/2014/main" id="{3CFC6374-520D-49BF-820A-D3D8D4D701F2}"/>
                  </a:ext>
                </a:extLst>
              </p:cNvPr>
              <p:cNvSpPr txBox="1"/>
              <p:nvPr/>
            </p:nvSpPr>
            <p:spPr>
              <a:xfrm>
                <a:off x="10113376" y="5255192"/>
                <a:ext cx="64593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10</a:t>
                </a:r>
              </a:p>
            </p:txBody>
          </p:sp>
          <p:sp>
            <p:nvSpPr>
              <p:cNvPr id="87" name="TextBox 86">
                <a:extLst>
                  <a:ext uri="{FF2B5EF4-FFF2-40B4-BE49-F238E27FC236}">
                    <a16:creationId xmlns:a16="http://schemas.microsoft.com/office/drawing/2014/main" id="{B3F726F6-9AA9-4CFC-866F-018CFD64C187}"/>
                  </a:ext>
                </a:extLst>
              </p:cNvPr>
              <p:cNvSpPr txBox="1"/>
              <p:nvPr/>
            </p:nvSpPr>
            <p:spPr>
              <a:xfrm>
                <a:off x="10610104" y="5247267"/>
                <a:ext cx="64593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11</a:t>
                </a:r>
              </a:p>
            </p:txBody>
          </p:sp>
          <p:sp>
            <p:nvSpPr>
              <p:cNvPr id="89" name="TextBox 88">
                <a:extLst>
                  <a:ext uri="{FF2B5EF4-FFF2-40B4-BE49-F238E27FC236}">
                    <a16:creationId xmlns:a16="http://schemas.microsoft.com/office/drawing/2014/main" id="{1373E2D5-B11D-47FC-84BD-18F52567DEC8}"/>
                  </a:ext>
                </a:extLst>
              </p:cNvPr>
              <p:cNvSpPr txBox="1"/>
              <p:nvPr/>
            </p:nvSpPr>
            <p:spPr>
              <a:xfrm>
                <a:off x="11112859" y="5247267"/>
                <a:ext cx="64593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12</a:t>
                </a:r>
              </a:p>
            </p:txBody>
          </p:sp>
        </p:grpSp>
        <p:sp>
          <p:nvSpPr>
            <p:cNvPr id="92" name="Right Brace 91">
              <a:extLst>
                <a:ext uri="{FF2B5EF4-FFF2-40B4-BE49-F238E27FC236}">
                  <a16:creationId xmlns:a16="http://schemas.microsoft.com/office/drawing/2014/main" id="{54E92EFC-6594-4676-BB29-1CB8D965665D}"/>
                </a:ext>
              </a:extLst>
            </p:cNvPr>
            <p:cNvSpPr/>
            <p:nvPr/>
          </p:nvSpPr>
          <p:spPr>
            <a:xfrm rot="5400000">
              <a:off x="7306519" y="3773203"/>
              <a:ext cx="450897" cy="4141812"/>
            </a:xfrm>
            <a:prstGeom prst="rightBrace">
              <a:avLst>
                <a:gd name="adj1" fmla="val 69312"/>
                <a:gd name="adj2" fmla="val 50000"/>
              </a:avLst>
            </a:prstGeom>
            <a:no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a:ea typeface="+mn-ea"/>
                <a:cs typeface="+mn-cs"/>
              </a:endParaRPr>
            </a:p>
          </p:txBody>
        </p:sp>
        <p:cxnSp>
          <p:nvCxnSpPr>
            <p:cNvPr id="99" name="Straight Connector 98">
              <a:extLst>
                <a:ext uri="{FF2B5EF4-FFF2-40B4-BE49-F238E27FC236}">
                  <a16:creationId xmlns:a16="http://schemas.microsoft.com/office/drawing/2014/main" id="{615DB789-63C9-4EB2-A661-CA6864EB13C2}"/>
                </a:ext>
              </a:extLst>
            </p:cNvPr>
            <p:cNvCxnSpPr>
              <a:cxnSpLocks/>
            </p:cNvCxnSpPr>
            <p:nvPr/>
          </p:nvCxnSpPr>
          <p:spPr>
            <a:xfrm flipV="1">
              <a:off x="573885" y="1911055"/>
              <a:ext cx="6505" cy="315064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404F085-B1F8-4C9E-84EB-260462DC7B08}"/>
                </a:ext>
              </a:extLst>
            </p:cNvPr>
            <p:cNvCxnSpPr>
              <a:cxnSpLocks/>
            </p:cNvCxnSpPr>
            <p:nvPr/>
          </p:nvCxnSpPr>
          <p:spPr>
            <a:xfrm flipV="1">
              <a:off x="11070066" y="1911055"/>
              <a:ext cx="6505" cy="315064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337C9035-0F03-44D6-9144-7AB2513FA532}"/>
                </a:ext>
              </a:extLst>
            </p:cNvPr>
            <p:cNvSpPr txBox="1"/>
            <p:nvPr/>
          </p:nvSpPr>
          <p:spPr>
            <a:xfrm>
              <a:off x="2782334" y="5091785"/>
              <a:ext cx="64593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-5</a:t>
              </a:r>
            </a:p>
          </p:txBody>
        </p:sp>
        <p:sp>
          <p:nvSpPr>
            <p:cNvPr id="102" name="TextBox 101">
              <a:extLst>
                <a:ext uri="{FF2B5EF4-FFF2-40B4-BE49-F238E27FC236}">
                  <a16:creationId xmlns:a16="http://schemas.microsoft.com/office/drawing/2014/main" id="{C4AAE320-A3BF-4365-92B1-024FFEAAE190}"/>
                </a:ext>
              </a:extLst>
            </p:cNvPr>
            <p:cNvSpPr txBox="1"/>
            <p:nvPr/>
          </p:nvSpPr>
          <p:spPr>
            <a:xfrm>
              <a:off x="2381182" y="5091785"/>
              <a:ext cx="54191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-6</a:t>
              </a:r>
            </a:p>
          </p:txBody>
        </p:sp>
        <p:sp>
          <p:nvSpPr>
            <p:cNvPr id="103" name="TextBox 102">
              <a:extLst>
                <a:ext uri="{FF2B5EF4-FFF2-40B4-BE49-F238E27FC236}">
                  <a16:creationId xmlns:a16="http://schemas.microsoft.com/office/drawing/2014/main" id="{FDC3090A-9B9D-447A-BAB6-A29F516FF43D}"/>
                </a:ext>
              </a:extLst>
            </p:cNvPr>
            <p:cNvSpPr txBox="1"/>
            <p:nvPr/>
          </p:nvSpPr>
          <p:spPr>
            <a:xfrm>
              <a:off x="3231551" y="5082730"/>
              <a:ext cx="64593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-4</a:t>
              </a:r>
            </a:p>
          </p:txBody>
        </p:sp>
        <p:sp>
          <p:nvSpPr>
            <p:cNvPr id="104" name="TextBox 103">
              <a:extLst>
                <a:ext uri="{FF2B5EF4-FFF2-40B4-BE49-F238E27FC236}">
                  <a16:creationId xmlns:a16="http://schemas.microsoft.com/office/drawing/2014/main" id="{1B4CD0D9-5552-4358-9B58-6A0CE25134D6}"/>
                </a:ext>
              </a:extLst>
            </p:cNvPr>
            <p:cNvSpPr txBox="1"/>
            <p:nvPr/>
          </p:nvSpPr>
          <p:spPr>
            <a:xfrm>
              <a:off x="3665312" y="5082260"/>
              <a:ext cx="64593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-3</a:t>
              </a:r>
            </a:p>
          </p:txBody>
        </p:sp>
        <p:sp>
          <p:nvSpPr>
            <p:cNvPr id="105" name="TextBox 104">
              <a:extLst>
                <a:ext uri="{FF2B5EF4-FFF2-40B4-BE49-F238E27FC236}">
                  <a16:creationId xmlns:a16="http://schemas.microsoft.com/office/drawing/2014/main" id="{78998F0B-6379-4133-9843-AA189D07DD07}"/>
                </a:ext>
              </a:extLst>
            </p:cNvPr>
            <p:cNvSpPr txBox="1"/>
            <p:nvPr/>
          </p:nvSpPr>
          <p:spPr>
            <a:xfrm>
              <a:off x="4101427" y="5083861"/>
              <a:ext cx="64593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-2</a:t>
              </a:r>
            </a:p>
          </p:txBody>
        </p:sp>
        <p:sp>
          <p:nvSpPr>
            <p:cNvPr id="106" name="TextBox 105">
              <a:extLst>
                <a:ext uri="{FF2B5EF4-FFF2-40B4-BE49-F238E27FC236}">
                  <a16:creationId xmlns:a16="http://schemas.microsoft.com/office/drawing/2014/main" id="{D736DC1C-9B43-49AE-A8F8-0C97C7FE1C13}"/>
                </a:ext>
              </a:extLst>
            </p:cNvPr>
            <p:cNvSpPr txBox="1"/>
            <p:nvPr/>
          </p:nvSpPr>
          <p:spPr>
            <a:xfrm>
              <a:off x="4532830" y="5093386"/>
              <a:ext cx="645936"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F4520"/>
                  </a:solidFill>
                  <a:effectLst/>
                  <a:uLnTx/>
                  <a:uFillTx/>
                  <a:latin typeface="Tahoma"/>
                  <a:ea typeface="+mn-ea"/>
                  <a:cs typeface="+mn-cs"/>
                </a:rPr>
                <a:t>-1</a:t>
              </a:r>
            </a:p>
          </p:txBody>
        </p:sp>
        <p:sp>
          <p:nvSpPr>
            <p:cNvPr id="3" name="TextBox 2">
              <a:extLst>
                <a:ext uri="{FF2B5EF4-FFF2-40B4-BE49-F238E27FC236}">
                  <a16:creationId xmlns:a16="http://schemas.microsoft.com/office/drawing/2014/main" id="{CB57D2C0-FAD1-4B7D-A698-56B883BC652F}"/>
                </a:ext>
              </a:extLst>
            </p:cNvPr>
            <p:cNvSpPr txBox="1"/>
            <p:nvPr/>
          </p:nvSpPr>
          <p:spPr>
            <a:xfrm>
              <a:off x="668484" y="2868052"/>
              <a:ext cx="1717333" cy="143116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3B5C"/>
                  </a:solidFill>
                  <a:effectLst/>
                  <a:uLnTx/>
                  <a:uFillTx/>
                  <a:latin typeface="Tahoma"/>
                  <a:ea typeface="+mn-ea"/>
                  <a:cs typeface="+mn-cs"/>
                </a:rPr>
                <a:t>Preparation</a:t>
              </a:r>
            </a:p>
            <a:p>
              <a:pPr marL="176213" marR="0" lvl="0" indent="-17621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Orientation</a:t>
              </a:r>
            </a:p>
            <a:p>
              <a:pPr marL="176213" marR="0" lvl="0" indent="-17621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Assessment </a:t>
              </a:r>
            </a:p>
            <a:p>
              <a:pPr marL="176213" marR="0" lvl="0" indent="-176213" algn="l" defTabSz="914377"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B5C"/>
                  </a:solidFill>
                  <a:effectLst/>
                  <a:uLnTx/>
                  <a:uFillTx/>
                  <a:latin typeface="Tahoma"/>
                  <a:ea typeface="+mn-ea"/>
                  <a:cs typeface="+mn-cs"/>
                </a:rPr>
                <a:t>Planning</a:t>
              </a:r>
            </a:p>
          </p:txBody>
        </p:sp>
      </p:grpSp>
      <p:sp>
        <p:nvSpPr>
          <p:cNvPr id="71" name="Right Brace 70">
            <a:extLst>
              <a:ext uri="{FF2B5EF4-FFF2-40B4-BE49-F238E27FC236}">
                <a16:creationId xmlns:a16="http://schemas.microsoft.com/office/drawing/2014/main" id="{BF565D43-4F8C-4D26-B83C-7136E333EA54}"/>
              </a:ext>
            </a:extLst>
          </p:cNvPr>
          <p:cNvSpPr/>
          <p:nvPr/>
        </p:nvSpPr>
        <p:spPr>
          <a:xfrm rot="16200000">
            <a:off x="1312945" y="749125"/>
            <a:ext cx="453603" cy="1888131"/>
          </a:xfrm>
          <a:prstGeom prst="rightBrace">
            <a:avLst>
              <a:gd name="adj1" fmla="val 69312"/>
              <a:gd name="adj2" fmla="val 50000"/>
            </a:avLst>
          </a:prstGeom>
          <a:no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a:ea typeface="+mn-ea"/>
              <a:cs typeface="+mn-cs"/>
            </a:endParaRPr>
          </a:p>
        </p:txBody>
      </p:sp>
      <p:sp>
        <p:nvSpPr>
          <p:cNvPr id="72" name="TextBox 71">
            <a:extLst>
              <a:ext uri="{FF2B5EF4-FFF2-40B4-BE49-F238E27FC236}">
                <a16:creationId xmlns:a16="http://schemas.microsoft.com/office/drawing/2014/main" id="{BB4E0CF1-962F-4E63-BB95-39793C506B02}"/>
              </a:ext>
            </a:extLst>
          </p:cNvPr>
          <p:cNvSpPr txBox="1"/>
          <p:nvPr/>
        </p:nvSpPr>
        <p:spPr>
          <a:xfrm>
            <a:off x="481964" y="775050"/>
            <a:ext cx="2230612"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F4520"/>
                </a:solidFill>
                <a:effectLst/>
                <a:uLnTx/>
                <a:uFillTx/>
                <a:latin typeface="Tahoma"/>
                <a:ea typeface="+mn-ea"/>
                <a:cs typeface="+mn-cs"/>
              </a:rPr>
              <a:t>Initiate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F4520"/>
                </a:solidFill>
                <a:effectLst/>
                <a:uLnTx/>
                <a:uFillTx/>
                <a:latin typeface="Tahoma"/>
                <a:ea typeface="+mn-ea"/>
                <a:cs typeface="+mn-cs"/>
              </a:rPr>
              <a:t>Services</a:t>
            </a:r>
          </a:p>
        </p:txBody>
      </p:sp>
    </p:spTree>
    <p:extLst>
      <p:ext uri="{BB962C8B-B14F-4D97-AF65-F5344CB8AC3E}">
        <p14:creationId xmlns:p14="http://schemas.microsoft.com/office/powerpoint/2010/main" val="3175578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Primary Program Roles</a:t>
            </a:r>
          </a:p>
        </p:txBody>
      </p:sp>
      <p:grpSp>
        <p:nvGrpSpPr>
          <p:cNvPr id="24" name="Group 23"/>
          <p:cNvGrpSpPr/>
          <p:nvPr/>
        </p:nvGrpSpPr>
        <p:grpSpPr>
          <a:xfrm>
            <a:off x="4827846" y="1931075"/>
            <a:ext cx="2974424" cy="2974424"/>
            <a:chOff x="4608788" y="1912660"/>
            <a:chExt cx="2974424" cy="2974424"/>
          </a:xfrm>
          <a:effectLst>
            <a:outerShdw blurRad="88900" dist="63500" dir="2400000" algn="tl" rotWithShape="0">
              <a:prstClr val="black">
                <a:alpha val="53000"/>
              </a:prstClr>
            </a:outerShdw>
          </a:effectLst>
        </p:grpSpPr>
        <p:sp>
          <p:nvSpPr>
            <p:cNvPr id="4" name="Oval 3"/>
            <p:cNvSpPr/>
            <p:nvPr/>
          </p:nvSpPr>
          <p:spPr>
            <a:xfrm>
              <a:off x="4608788" y="1912660"/>
              <a:ext cx="2974424" cy="29744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FB8AF"/>
                </a:solidFill>
                <a:effectLst/>
                <a:uLnTx/>
                <a:uFillTx/>
                <a:latin typeface="Tahoma"/>
                <a:ea typeface="+mn-ea"/>
                <a:cs typeface="+mn-cs"/>
              </a:endParaRPr>
            </a:p>
          </p:txBody>
        </p:sp>
        <p:sp>
          <p:nvSpPr>
            <p:cNvPr id="5" name="TextBox 4"/>
            <p:cNvSpPr txBox="1"/>
            <p:nvPr/>
          </p:nvSpPr>
          <p:spPr>
            <a:xfrm>
              <a:off x="4764157" y="3138262"/>
              <a:ext cx="2663686"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B5C"/>
                  </a:solidFill>
                  <a:effectLst/>
                  <a:uLnTx/>
                  <a:uFillTx/>
                  <a:latin typeface="Tahoma"/>
                  <a:ea typeface="+mn-ea"/>
                  <a:cs typeface="+mn-cs"/>
                </a:rPr>
                <a:t>CONSULTANT</a:t>
              </a:r>
            </a:p>
          </p:txBody>
        </p:sp>
      </p:grpSp>
      <p:grpSp>
        <p:nvGrpSpPr>
          <p:cNvPr id="18" name="Group 17"/>
          <p:cNvGrpSpPr/>
          <p:nvPr/>
        </p:nvGrpSpPr>
        <p:grpSpPr>
          <a:xfrm>
            <a:off x="911466" y="1494378"/>
            <a:ext cx="1818922" cy="1757460"/>
            <a:chOff x="2891415" y="1374101"/>
            <a:chExt cx="1564105" cy="1564105"/>
          </a:xfrm>
          <a:solidFill>
            <a:schemeClr val="tx2"/>
          </a:solidFill>
          <a:effectLst>
            <a:outerShdw blurRad="88900" dist="63500" dir="2400000" algn="tl" rotWithShape="0">
              <a:prstClr val="black">
                <a:alpha val="53000"/>
              </a:prstClr>
            </a:outerShdw>
          </a:effectLst>
        </p:grpSpPr>
        <p:sp>
          <p:nvSpPr>
            <p:cNvPr id="6" name="Oval 5"/>
            <p:cNvSpPr/>
            <p:nvPr/>
          </p:nvSpPr>
          <p:spPr>
            <a:xfrm>
              <a:off x="2891415" y="1374101"/>
              <a:ext cx="1564105" cy="1564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FB8AF"/>
                </a:solidFill>
                <a:effectLst/>
                <a:uLnTx/>
                <a:uFillTx/>
                <a:latin typeface="Tahoma"/>
                <a:ea typeface="+mn-ea"/>
                <a:cs typeface="+mn-cs"/>
              </a:endParaRPr>
            </a:p>
          </p:txBody>
        </p:sp>
        <p:sp>
          <p:nvSpPr>
            <p:cNvPr id="7" name="TextBox 6"/>
            <p:cNvSpPr txBox="1"/>
            <p:nvPr/>
          </p:nvSpPr>
          <p:spPr>
            <a:xfrm>
              <a:off x="3068879" y="1729152"/>
              <a:ext cx="1254005" cy="821746"/>
            </a:xfrm>
            <a:prstGeom prst="rect">
              <a:avLst/>
            </a:prstGeom>
            <a:grp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ahoma"/>
                  <a:ea typeface="+mn-ea"/>
                  <a:cs typeface="+mn-cs"/>
                </a:rPr>
                <a:t>OUT OF HOME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ahoma"/>
                  <a:ea typeface="+mn-ea"/>
                  <a:cs typeface="+mn-cs"/>
                </a:rPr>
                <a:t>PROGRAM</a:t>
              </a:r>
            </a:p>
          </p:txBody>
        </p:sp>
      </p:grpSp>
      <p:grpSp>
        <p:nvGrpSpPr>
          <p:cNvPr id="19" name="Group 18"/>
          <p:cNvGrpSpPr/>
          <p:nvPr/>
        </p:nvGrpSpPr>
        <p:grpSpPr>
          <a:xfrm>
            <a:off x="2111494" y="2539381"/>
            <a:ext cx="3097641" cy="1757460"/>
            <a:chOff x="617011" y="2728815"/>
            <a:chExt cx="2663686" cy="1564105"/>
          </a:xfrm>
          <a:effectLst>
            <a:outerShdw blurRad="88900" dist="63500" dir="2400000" algn="tl" rotWithShape="0">
              <a:prstClr val="black">
                <a:alpha val="53000"/>
              </a:prstClr>
            </a:outerShdw>
          </a:effectLst>
        </p:grpSpPr>
        <p:sp>
          <p:nvSpPr>
            <p:cNvPr id="8" name="Oval 7"/>
            <p:cNvSpPr/>
            <p:nvPr/>
          </p:nvSpPr>
          <p:spPr>
            <a:xfrm>
              <a:off x="1171941" y="2728815"/>
              <a:ext cx="1564105" cy="15641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FB8AF"/>
                </a:solidFill>
                <a:effectLst/>
                <a:uLnTx/>
                <a:uFillTx/>
                <a:latin typeface="Tahoma"/>
                <a:ea typeface="+mn-ea"/>
                <a:cs typeface="+mn-cs"/>
              </a:endParaRPr>
            </a:p>
          </p:txBody>
        </p:sp>
        <p:sp>
          <p:nvSpPr>
            <p:cNvPr id="13" name="TextBox 12"/>
            <p:cNvSpPr txBox="1"/>
            <p:nvPr/>
          </p:nvSpPr>
          <p:spPr>
            <a:xfrm>
              <a:off x="617011" y="3353197"/>
              <a:ext cx="2663686" cy="32869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ahoma"/>
                  <a:ea typeface="+mn-ea"/>
                  <a:cs typeface="+mn-cs"/>
                </a:rPr>
                <a:t>SUPERVISOR</a:t>
              </a:r>
            </a:p>
          </p:txBody>
        </p:sp>
      </p:grpSp>
      <p:grpSp>
        <p:nvGrpSpPr>
          <p:cNvPr id="20" name="Group 19"/>
          <p:cNvGrpSpPr/>
          <p:nvPr/>
        </p:nvGrpSpPr>
        <p:grpSpPr>
          <a:xfrm>
            <a:off x="936233" y="3621170"/>
            <a:ext cx="1818922" cy="1757460"/>
            <a:chOff x="2891415" y="4083528"/>
            <a:chExt cx="1564105" cy="1564105"/>
          </a:xfrm>
          <a:solidFill>
            <a:schemeClr val="tx1"/>
          </a:solidFill>
          <a:effectLst>
            <a:outerShdw blurRad="88900" dist="63500" dir="2400000" algn="tl" rotWithShape="0">
              <a:prstClr val="black">
                <a:alpha val="53000"/>
              </a:prstClr>
            </a:outerShdw>
          </a:effectLst>
        </p:grpSpPr>
        <p:sp>
          <p:nvSpPr>
            <p:cNvPr id="9" name="Oval 8"/>
            <p:cNvSpPr/>
            <p:nvPr/>
          </p:nvSpPr>
          <p:spPr>
            <a:xfrm>
              <a:off x="2891415" y="4083528"/>
              <a:ext cx="1564105" cy="1564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FB8AF"/>
                </a:solidFill>
                <a:effectLst/>
                <a:uLnTx/>
                <a:uFillTx/>
                <a:latin typeface="Tahoma"/>
                <a:ea typeface="+mn-ea"/>
                <a:cs typeface="+mn-cs"/>
              </a:endParaRPr>
            </a:p>
          </p:txBody>
        </p:sp>
        <p:sp>
          <p:nvSpPr>
            <p:cNvPr id="14" name="TextBox 13"/>
            <p:cNvSpPr txBox="1"/>
            <p:nvPr/>
          </p:nvSpPr>
          <p:spPr>
            <a:xfrm>
              <a:off x="3028950" y="4522751"/>
              <a:ext cx="1249105" cy="630005"/>
            </a:xfrm>
            <a:prstGeom prst="rect">
              <a:avLst/>
            </a:prstGeom>
            <a:grp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ahoma"/>
                  <a:ea typeface="+mn-ea"/>
                  <a:cs typeface="+mn-cs"/>
                </a:rPr>
                <a:t>BOYS </a:t>
              </a:r>
              <a:br>
                <a:rPr kumimoji="0" lang="en-US" sz="2000" b="1" i="0" u="none" strike="noStrike" kern="1200" cap="none" spc="0" normalizeH="0" baseline="0" noProof="0" dirty="0">
                  <a:ln>
                    <a:noFill/>
                  </a:ln>
                  <a:solidFill>
                    <a:srgbClr val="FFFFFF"/>
                  </a:solidFill>
                  <a:effectLst/>
                  <a:uLnTx/>
                  <a:uFillTx/>
                  <a:latin typeface="Tahoma"/>
                  <a:ea typeface="+mn-ea"/>
                  <a:cs typeface="+mn-cs"/>
                </a:rPr>
              </a:br>
              <a:r>
                <a:rPr kumimoji="0" lang="en-US" sz="2000" b="1" i="0" u="none" strike="noStrike" kern="1200" cap="none" spc="0" normalizeH="0" baseline="0" noProof="0" dirty="0">
                  <a:ln>
                    <a:noFill/>
                  </a:ln>
                  <a:solidFill>
                    <a:srgbClr val="FFFFFF"/>
                  </a:solidFill>
                  <a:effectLst/>
                  <a:uLnTx/>
                  <a:uFillTx/>
                  <a:latin typeface="Tahoma"/>
                  <a:ea typeface="+mn-ea"/>
                  <a:cs typeface="+mn-cs"/>
                </a:rPr>
                <a:t>TOWN</a:t>
              </a:r>
            </a:p>
          </p:txBody>
        </p:sp>
      </p:grpSp>
      <p:grpSp>
        <p:nvGrpSpPr>
          <p:cNvPr id="23" name="Group 22"/>
          <p:cNvGrpSpPr/>
          <p:nvPr/>
        </p:nvGrpSpPr>
        <p:grpSpPr>
          <a:xfrm>
            <a:off x="7222774" y="1394960"/>
            <a:ext cx="3097641" cy="1757460"/>
            <a:chOff x="7476501" y="1394960"/>
            <a:chExt cx="2663686" cy="1564105"/>
          </a:xfrm>
          <a:effectLst>
            <a:outerShdw blurRad="88900" dist="63500" dir="2400000" algn="tl" rotWithShape="0">
              <a:prstClr val="black">
                <a:alpha val="53000"/>
              </a:prstClr>
            </a:outerShdw>
          </a:effectLst>
        </p:grpSpPr>
        <p:sp>
          <p:nvSpPr>
            <p:cNvPr id="10" name="Oval 9"/>
            <p:cNvSpPr/>
            <p:nvPr/>
          </p:nvSpPr>
          <p:spPr>
            <a:xfrm>
              <a:off x="8018100" y="1394960"/>
              <a:ext cx="1564105" cy="15641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FB8AF"/>
                </a:solidFill>
                <a:effectLst/>
                <a:uLnTx/>
                <a:uFillTx/>
                <a:latin typeface="Tahoma"/>
                <a:ea typeface="+mn-ea"/>
                <a:cs typeface="+mn-cs"/>
              </a:endParaRPr>
            </a:p>
          </p:txBody>
        </p:sp>
        <p:sp>
          <p:nvSpPr>
            <p:cNvPr id="15" name="TextBox 14"/>
            <p:cNvSpPr txBox="1"/>
            <p:nvPr/>
          </p:nvSpPr>
          <p:spPr>
            <a:xfrm>
              <a:off x="7476501" y="2013242"/>
              <a:ext cx="2663686" cy="35609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ahoma"/>
                  <a:ea typeface="+mn-ea"/>
                  <a:cs typeface="+mn-cs"/>
                </a:rPr>
                <a:t>FAMILY</a:t>
              </a:r>
            </a:p>
          </p:txBody>
        </p:sp>
      </p:grpSp>
      <p:grpSp>
        <p:nvGrpSpPr>
          <p:cNvPr id="21" name="Group 20"/>
          <p:cNvGrpSpPr/>
          <p:nvPr/>
        </p:nvGrpSpPr>
        <p:grpSpPr>
          <a:xfrm>
            <a:off x="7222774" y="3993276"/>
            <a:ext cx="3097641" cy="1757460"/>
            <a:chOff x="7409368" y="3910978"/>
            <a:chExt cx="2663686" cy="1564105"/>
          </a:xfrm>
          <a:solidFill>
            <a:schemeClr val="accent3"/>
          </a:solidFill>
          <a:effectLst>
            <a:outerShdw blurRad="88900" dist="63500" dir="2400000" algn="tl" rotWithShape="0">
              <a:prstClr val="black">
                <a:alpha val="53000"/>
              </a:prstClr>
            </a:outerShdw>
          </a:effectLst>
        </p:grpSpPr>
        <p:sp>
          <p:nvSpPr>
            <p:cNvPr id="11" name="Oval 10"/>
            <p:cNvSpPr/>
            <p:nvPr/>
          </p:nvSpPr>
          <p:spPr>
            <a:xfrm>
              <a:off x="7959159" y="3910978"/>
              <a:ext cx="1564105" cy="1564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FB8AF"/>
                </a:solidFill>
                <a:effectLst/>
                <a:uLnTx/>
                <a:uFillTx/>
                <a:latin typeface="Tahoma"/>
                <a:ea typeface="+mn-ea"/>
                <a:cs typeface="+mn-cs"/>
              </a:endParaRPr>
            </a:p>
          </p:txBody>
        </p:sp>
        <p:sp>
          <p:nvSpPr>
            <p:cNvPr id="16" name="TextBox 15"/>
            <p:cNvSpPr txBox="1"/>
            <p:nvPr/>
          </p:nvSpPr>
          <p:spPr>
            <a:xfrm>
              <a:off x="7409368" y="4522115"/>
              <a:ext cx="2663686" cy="35609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ahoma"/>
                  <a:ea typeface="+mn-ea"/>
                  <a:cs typeface="+mn-cs"/>
                </a:rPr>
                <a:t>SCHOOL</a:t>
              </a:r>
            </a:p>
          </p:txBody>
        </p:sp>
      </p:grpSp>
      <p:sp>
        <p:nvSpPr>
          <p:cNvPr id="12" name="Oval 11"/>
          <p:cNvSpPr/>
          <p:nvPr/>
        </p:nvSpPr>
        <p:spPr>
          <a:xfrm>
            <a:off x="9733723" y="2728815"/>
            <a:ext cx="1818922" cy="17574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Tahoma"/>
                <a:ea typeface="+mn-ea"/>
                <a:cs typeface="+mn-cs"/>
              </a:rPr>
              <a:t>YOUTH</a:t>
            </a:r>
          </a:p>
        </p:txBody>
      </p:sp>
    </p:spTree>
    <p:extLst>
      <p:ext uri="{BB962C8B-B14F-4D97-AF65-F5344CB8AC3E}">
        <p14:creationId xmlns:p14="http://schemas.microsoft.com/office/powerpoint/2010/main" val="295592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YC Training">
      <a:dk1>
        <a:srgbClr val="000000"/>
      </a:dk1>
      <a:lt1>
        <a:srgbClr val="FFFFFF"/>
      </a:lt1>
      <a:dk2>
        <a:srgbClr val="003B5C"/>
      </a:dk2>
      <a:lt2>
        <a:srgbClr val="BFB8AF"/>
      </a:lt2>
      <a:accent1>
        <a:srgbClr val="003B5C"/>
      </a:accent1>
      <a:accent2>
        <a:srgbClr val="4298B5"/>
      </a:accent2>
      <a:accent3>
        <a:srgbClr val="B7BF10"/>
      </a:accent3>
      <a:accent4>
        <a:srgbClr val="8C857B"/>
      </a:accent4>
      <a:accent5>
        <a:srgbClr val="CF4520"/>
      </a:accent5>
      <a:accent6>
        <a:srgbClr val="F2A900"/>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9E3BE49-63AF-4FE7-91A3-A6E330E8BD65}" vid="{F29BA037-5946-4359-948D-F346FE07C14A}"/>
    </a:ext>
  </a:extLst>
</a:theme>
</file>

<file path=ppt/theme/theme3.xml><?xml version="1.0" encoding="utf-8"?>
<a:theme xmlns:a="http://schemas.openxmlformats.org/drawingml/2006/main" name="2_Office Theme">
  <a:themeElements>
    <a:clrScheme name="Boys Town Palett Custom">
      <a:dk1>
        <a:srgbClr val="003B5C"/>
      </a:dk1>
      <a:lt1>
        <a:srgbClr val="BFB8AF"/>
      </a:lt1>
      <a:dk2>
        <a:srgbClr val="F2A900"/>
      </a:dk2>
      <a:lt2>
        <a:srgbClr val="ECD898"/>
      </a:lt2>
      <a:accent1>
        <a:srgbClr val="CF4520"/>
      </a:accent1>
      <a:accent2>
        <a:srgbClr val="8C857B"/>
      </a:accent2>
      <a:accent3>
        <a:srgbClr val="4298B5"/>
      </a:accent3>
      <a:accent4>
        <a:srgbClr val="B7BF10"/>
      </a:accent4>
      <a:accent5>
        <a:srgbClr val="FFFFFF"/>
      </a:accent5>
      <a:accent6>
        <a:srgbClr val="FFFFFF"/>
      </a:accent6>
      <a:hlink>
        <a:srgbClr val="FFFFFF"/>
      </a:hlink>
      <a:folHlink>
        <a:srgbClr val="003B5C"/>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9E3BE49-63AF-4FE7-91A3-A6E330E8BD65}" vid="{F29BA037-5946-4359-948D-F346FE07C1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570</TotalTime>
  <Words>2850</Words>
  <Application>Microsoft Office PowerPoint</Application>
  <PresentationFormat>Widescreen</PresentationFormat>
  <Paragraphs>391</Paragraphs>
  <Slides>23</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Calibri</vt:lpstr>
      <vt:lpstr>Calibri Light</vt:lpstr>
      <vt:lpstr>Source Sans Pro SemiBold</vt:lpstr>
      <vt:lpstr>Symbol</vt:lpstr>
      <vt:lpstr>Tahoma</vt:lpstr>
      <vt:lpstr>Wingdings</vt:lpstr>
      <vt:lpstr>Office Theme</vt:lpstr>
      <vt:lpstr>1_Office Theme</vt:lpstr>
      <vt:lpstr>2_Office Theme</vt:lpstr>
      <vt:lpstr>On the Way Home</vt:lpstr>
      <vt:lpstr>On the Way Home®</vt:lpstr>
      <vt:lpstr>On the Way Home Goals...</vt:lpstr>
      <vt:lpstr>Program Components</vt:lpstr>
      <vt:lpstr>PowerPoint Presentation</vt:lpstr>
      <vt:lpstr>PowerPoint Presentation</vt:lpstr>
      <vt:lpstr>PowerPoint Presentation</vt:lpstr>
      <vt:lpstr>OTWH Timeline</vt:lpstr>
      <vt:lpstr>Primary Program Roles</vt:lpstr>
      <vt:lpstr>Characteristics of Successful Participants</vt:lpstr>
      <vt:lpstr>Supervisor Responsibilities</vt:lpstr>
      <vt:lpstr>PowerPoint Presentation</vt:lpstr>
      <vt:lpstr>Characteristics of Effective OTWH Consultants</vt:lpstr>
      <vt:lpstr>Consultant Responsibilities</vt:lpstr>
      <vt:lpstr>Job Prerequisites: OTWH Consultants</vt:lpstr>
      <vt:lpstr>Consultant   Time</vt:lpstr>
      <vt:lpstr>Linking Organizational Outcomes &amp; Measures to  Implementation Science</vt:lpstr>
      <vt:lpstr>And the Research Says…</vt:lpstr>
      <vt:lpstr>And the Research Says…</vt:lpstr>
      <vt:lpstr>And the Research Says…</vt:lpstr>
      <vt:lpstr>And the Research Says…</vt:lpstr>
      <vt:lpstr>PowerPoint Presentation</vt:lpstr>
      <vt:lpstr>Estimated Pricing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Way Home</dc:title>
  <dc:creator>Bell, Jennifer C.</dc:creator>
  <cp:lastModifiedBy>Huntington, Amy</cp:lastModifiedBy>
  <cp:revision>24</cp:revision>
  <dcterms:created xsi:type="dcterms:W3CDTF">2021-04-27T23:29:14Z</dcterms:created>
  <dcterms:modified xsi:type="dcterms:W3CDTF">2023-09-29T12:01:58Z</dcterms:modified>
</cp:coreProperties>
</file>