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81" r:id="rId3"/>
    <p:sldId id="284" r:id="rId4"/>
    <p:sldId id="289" r:id="rId5"/>
    <p:sldId id="298" r:id="rId6"/>
    <p:sldId id="293" r:id="rId7"/>
    <p:sldId id="295" r:id="rId8"/>
    <p:sldId id="294" r:id="rId9"/>
    <p:sldId id="299" r:id="rId10"/>
    <p:sldId id="297" r:id="rId11"/>
    <p:sldId id="288" r:id="rId12"/>
    <p:sldId id="266" r:id="rId13"/>
    <p:sldId id="278" r:id="rId14"/>
    <p:sldId id="279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A"/>
    <a:srgbClr val="AD1221"/>
    <a:srgbClr val="D1152E"/>
    <a:srgbClr val="C3142B"/>
    <a:srgbClr val="A91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7" autoAdjust="0"/>
    <p:restoredTop sz="56221" autoAdjust="0"/>
  </p:normalViewPr>
  <p:slideViewPr>
    <p:cSldViewPr snapToGrid="0" snapToObjects="1">
      <p:cViewPr>
        <p:scale>
          <a:sx n="70" d="100"/>
          <a:sy n="70" d="100"/>
        </p:scale>
        <p:origin x="-1651" y="-4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AD667-151B-CA48-97D1-3F3DECABCF69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7DB0A-5A01-DE42-8B68-A11F428E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1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B0A-5A01-DE42-8B68-A11F428ECA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3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slide reinforces</a:t>
            </a:r>
            <a:r>
              <a:rPr lang="en-US" i="1" baseline="0" dirty="0" smtClean="0"/>
              <a:t> what the customer has access to in their contract/agreement with Grainger.  Speak to the points that are relevant to the customer conversation.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B0A-5A01-DE42-8B68-A11F428ECA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3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Include this slide </a:t>
            </a:r>
            <a:r>
              <a:rPr lang="en-US" i="1" baseline="0" dirty="0" smtClean="0"/>
              <a:t>if Inventory Management is a relevant solution during the implementation.  KeepStock can help customers relieve </a:t>
            </a:r>
            <a:r>
              <a:rPr lang="en-US" b="1" i="1" baseline="0" dirty="0" smtClean="0"/>
              <a:t>financial </a:t>
            </a:r>
            <a:r>
              <a:rPr lang="en-US" b="0" i="1" baseline="0" dirty="0" smtClean="0"/>
              <a:t>pressures, increase</a:t>
            </a:r>
            <a:r>
              <a:rPr lang="en-US" i="1" baseline="0" dirty="0" smtClean="0"/>
              <a:t> </a:t>
            </a:r>
            <a:r>
              <a:rPr lang="en-US" b="1" i="1" baseline="0" dirty="0" smtClean="0"/>
              <a:t>productivity</a:t>
            </a:r>
            <a:r>
              <a:rPr lang="en-US" i="1" baseline="0" dirty="0" smtClean="0"/>
              <a:t>, reduce </a:t>
            </a:r>
            <a:r>
              <a:rPr lang="en-US" b="1" i="1" baseline="0" dirty="0" smtClean="0"/>
              <a:t>complexity</a:t>
            </a:r>
            <a:r>
              <a:rPr lang="en-US" i="1" baseline="0" dirty="0" smtClean="0"/>
              <a:t> and manage internal &amp; external </a:t>
            </a:r>
            <a:r>
              <a:rPr lang="en-US" b="1" i="1" baseline="0" dirty="0" smtClean="0"/>
              <a:t>compliance</a:t>
            </a:r>
            <a:r>
              <a:rPr lang="en-US" b="0" i="1" baseline="0" dirty="0" smtClean="0"/>
              <a:t>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B0A-5A01-DE42-8B68-A11F428ECA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3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Include this slide </a:t>
            </a:r>
            <a:r>
              <a:rPr lang="en-US" i="1" baseline="0" dirty="0" smtClean="0"/>
              <a:t>if Safety is a relevant solution during the implementation.  Safety programs can help customers relieve </a:t>
            </a:r>
            <a:r>
              <a:rPr lang="en-US" b="1" i="1" baseline="0" dirty="0" smtClean="0"/>
              <a:t>financial</a:t>
            </a:r>
            <a:r>
              <a:rPr lang="en-US" b="0" i="1" baseline="0" dirty="0" smtClean="0"/>
              <a:t> pressures, increase</a:t>
            </a:r>
            <a:r>
              <a:rPr lang="en-US" i="1" baseline="0" dirty="0" smtClean="0"/>
              <a:t> </a:t>
            </a:r>
            <a:r>
              <a:rPr lang="en-US" b="1" i="1" baseline="0" dirty="0" smtClean="0"/>
              <a:t>productivity</a:t>
            </a:r>
            <a:r>
              <a:rPr lang="en-US" i="1" baseline="0" dirty="0" smtClean="0"/>
              <a:t>, reduce </a:t>
            </a:r>
            <a:r>
              <a:rPr lang="en-US" b="1" i="1" baseline="0" dirty="0" smtClean="0"/>
              <a:t>complexity</a:t>
            </a:r>
            <a:r>
              <a:rPr lang="en-US" i="1" baseline="0" dirty="0" smtClean="0"/>
              <a:t> and manage internal &amp; external </a:t>
            </a:r>
            <a:r>
              <a:rPr lang="en-US" b="1" i="1" baseline="0" dirty="0" smtClean="0"/>
              <a:t>compliance</a:t>
            </a:r>
            <a:r>
              <a:rPr lang="en-US" b="0" i="1" baseline="0" dirty="0" smtClean="0"/>
              <a:t>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B0A-5A01-DE42-8B68-A11F428ECA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3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Include this slide </a:t>
            </a:r>
            <a:r>
              <a:rPr lang="en-US" i="1" baseline="0" dirty="0" smtClean="0"/>
              <a:t>if </a:t>
            </a:r>
            <a:r>
              <a:rPr lang="en-US" i="1" baseline="0" dirty="0" err="1" smtClean="0"/>
              <a:t>Shoemobiles</a:t>
            </a:r>
            <a:r>
              <a:rPr lang="en-US" i="1" baseline="0" dirty="0" smtClean="0"/>
              <a:t> is a potential  safety solution.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B0A-5A01-DE42-8B68-A11F428ECA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3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Include this slide </a:t>
            </a:r>
            <a:r>
              <a:rPr lang="en-US" i="1" baseline="0" dirty="0" smtClean="0"/>
              <a:t>if Grainger Consulting Services is a relevant solution to introduce during the implementation. Grainger Consulting Services can solve the customer’s </a:t>
            </a:r>
            <a:r>
              <a:rPr lang="en-US" b="1" i="1" baseline="0" dirty="0" smtClean="0"/>
              <a:t>financial</a:t>
            </a:r>
            <a:r>
              <a:rPr lang="en-US" i="1" baseline="0" dirty="0" smtClean="0"/>
              <a:t>, </a:t>
            </a:r>
            <a:r>
              <a:rPr lang="en-US" b="1" i="1" baseline="0" dirty="0" smtClean="0"/>
              <a:t>productivity</a:t>
            </a:r>
            <a:r>
              <a:rPr lang="en-US" i="1" baseline="0" dirty="0" smtClean="0"/>
              <a:t>, c</a:t>
            </a:r>
            <a:r>
              <a:rPr lang="en-US" b="1" i="1" baseline="0" dirty="0" smtClean="0"/>
              <a:t>omplexity</a:t>
            </a:r>
            <a:r>
              <a:rPr lang="en-US" i="1" baseline="0" dirty="0" smtClean="0"/>
              <a:t> or </a:t>
            </a:r>
            <a:r>
              <a:rPr lang="en-US" b="1" i="1" baseline="0" dirty="0" smtClean="0"/>
              <a:t>compliance</a:t>
            </a:r>
            <a:r>
              <a:rPr lang="en-US" i="1" baseline="0" dirty="0" smtClean="0"/>
              <a:t> pressures.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B0A-5A01-DE42-8B68-A11F428ECA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3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Include this slide </a:t>
            </a:r>
            <a:r>
              <a:rPr lang="en-US" i="1" baseline="0" dirty="0" smtClean="0"/>
              <a:t>if Emergency Preparedness solutions are relevant to introduce during the implementation.  Emergency Preparedness solutions can help solve the customer’s </a:t>
            </a:r>
            <a:r>
              <a:rPr lang="en-US" b="1" i="1" baseline="0" dirty="0" smtClean="0"/>
              <a:t>financial</a:t>
            </a:r>
            <a:r>
              <a:rPr lang="en-US" i="1" baseline="0" dirty="0" smtClean="0"/>
              <a:t>, </a:t>
            </a:r>
            <a:r>
              <a:rPr lang="en-US" b="1" i="1" baseline="0" dirty="0" smtClean="0"/>
              <a:t>productivity</a:t>
            </a:r>
            <a:r>
              <a:rPr lang="en-US" i="1" baseline="0" dirty="0" smtClean="0"/>
              <a:t>, c</a:t>
            </a:r>
            <a:r>
              <a:rPr lang="en-US" b="1" i="1" baseline="0" dirty="0" smtClean="0"/>
              <a:t>omplexity</a:t>
            </a:r>
            <a:r>
              <a:rPr lang="en-US" i="1" baseline="0" dirty="0" smtClean="0"/>
              <a:t> or </a:t>
            </a:r>
            <a:r>
              <a:rPr lang="en-US" b="1" i="1" baseline="0" dirty="0" smtClean="0"/>
              <a:t>compliance</a:t>
            </a:r>
            <a:r>
              <a:rPr lang="en-US" i="1" baseline="0" dirty="0" smtClean="0"/>
              <a:t> pressures.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B0A-5A01-DE42-8B68-A11F428ECA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Edit agenda as needed</a:t>
            </a:r>
            <a:r>
              <a:rPr lang="en-US" i="1" baseline="0" dirty="0" smtClean="0"/>
              <a:t> based on the slides you are including from the library in the deck.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B0A-5A01-DE42-8B68-A11F428ECA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slide provides a high level overview of Grainger.</a:t>
            </a:r>
            <a:r>
              <a:rPr lang="en-US" i="1" baseline="0" dirty="0" smtClean="0"/>
              <a:t>  </a:t>
            </a:r>
            <a:r>
              <a:rPr lang="en-US" i="1" dirty="0" smtClean="0"/>
              <a:t>Speak to the facts</a:t>
            </a:r>
            <a:r>
              <a:rPr lang="en-US" i="1" baseline="0" dirty="0" smtClean="0"/>
              <a:t> that are relevant  to the customer conversation.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B0A-5A01-DE42-8B68-A11F428ECA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B0A-5A01-DE42-8B68-A11F428ECAB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3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 all 5 Bullets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i="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 smtClean="0">
                <a:latin typeface="+mn-lt"/>
              </a:rPr>
              <a:t>Pricing – you will see better pricing, we had to get more aggressive to ensure we won an award.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 smtClean="0">
                <a:latin typeface="+mn-lt"/>
              </a:rPr>
              <a:t>Products – there are 16 specific</a:t>
            </a:r>
            <a:r>
              <a:rPr lang="en-US" sz="1200" i="0" baseline="0" dirty="0" smtClean="0">
                <a:latin typeface="+mn-lt"/>
              </a:rPr>
              <a:t> categories with deep discounts on the contract, the contract includes all other categories online or on online, those categories have a 5% discount.  Also included are all Sourced and Special Order items that fall under one of the categories in the catalog or online.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baseline="0" dirty="0" smtClean="0">
                <a:latin typeface="+mn-lt"/>
              </a:rPr>
              <a:t>Services – we are really excited to be able to offer our suite of Services under this award, we will review that in more detail later.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baseline="0" dirty="0" smtClean="0">
                <a:latin typeface="+mn-lt"/>
              </a:rPr>
              <a:t>Maximum Order Limit - u</a:t>
            </a:r>
            <a:r>
              <a:rPr lang="en-US" sz="1200" i="0" dirty="0" smtClean="0">
                <a:latin typeface="+mn-lt"/>
                <a:cs typeface="Arial" panose="020B0604020202020204" pitchFamily="34" charset="0"/>
              </a:rPr>
              <a:t>nlimited, unless otherwise specified by approved delegated purchasing authority.</a:t>
            </a:r>
            <a:endParaRPr lang="en-US" sz="1200" b="1" i="0" dirty="0" smtClean="0">
              <a:solidFill>
                <a:srgbClr val="CC006A"/>
              </a:solidFill>
              <a:latin typeface="+mn-lt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dirty="0" smtClean="0">
                <a:latin typeface="+mn-lt"/>
                <a:cs typeface="Arial" panose="020B0604020202020204" pitchFamily="34" charset="0"/>
              </a:rPr>
              <a:t>Contractor</a:t>
            </a:r>
            <a:r>
              <a:rPr lang="en-US" sz="1200" b="0" i="0" baseline="0" dirty="0" smtClean="0">
                <a:latin typeface="+mn-lt"/>
                <a:cs typeface="Arial" panose="020B0604020202020204" pitchFamily="34" charset="0"/>
              </a:rPr>
              <a:t> Selection - </a:t>
            </a:r>
            <a:r>
              <a:rPr lang="en-US" sz="1200" i="0" dirty="0" smtClean="0">
                <a:latin typeface="+mn-lt"/>
                <a:cs typeface="Arial" panose="020B0604020202020204" pitchFamily="34" charset="0"/>
              </a:rPr>
              <a:t>Agencies are not required to solicit multiple offers when executing purchase orders under this agreement.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i="0" dirty="0" smtClean="0">
              <a:latin typeface="+mn-lt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 smtClean="0">
                <a:latin typeface="+mn-lt"/>
                <a:cs typeface="Arial" panose="020B0604020202020204" pitchFamily="34" charset="0"/>
              </a:rPr>
              <a:t>Ask a response check question: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i="0" dirty="0" smtClean="0">
              <a:latin typeface="+mn-lt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0" dirty="0" smtClean="0">
                <a:latin typeface="+mn-lt"/>
                <a:cs typeface="Arial" panose="020B0604020202020204" pitchFamily="34" charset="0"/>
              </a:rPr>
              <a:t>How does that sound?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0" dirty="0" smtClean="0">
                <a:latin typeface="+mn-lt"/>
                <a:cs typeface="Arial" panose="020B0604020202020204" pitchFamily="34" charset="0"/>
              </a:rPr>
              <a:t>Do you have any questions?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0" dirty="0" smtClean="0">
                <a:latin typeface="+mn-lt"/>
                <a:cs typeface="Arial" panose="020B0604020202020204" pitchFamily="34" charset="0"/>
              </a:rPr>
              <a:t>What do you think of these enhancements?  Do any stand out from the rest?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i="0" dirty="0" smtClean="0">
              <a:latin typeface="+mn-lt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B0A-5A01-DE42-8B68-A11F428ECA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B0A-5A01-DE42-8B68-A11F428ECA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33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B0A-5A01-DE42-8B68-A11F428ECA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3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B0A-5A01-DE42-8B68-A11F428ECA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3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 smtClean="0"/>
              <a:t>Speak to the points that are relevant to the customer conversation.  Only focus on </a:t>
            </a:r>
            <a:r>
              <a:rPr lang="en-US" i="1" dirty="0" smtClean="0"/>
              <a:t>2 or 3 bullets.</a:t>
            </a:r>
          </a:p>
          <a:p>
            <a:endParaRPr lang="en-US" i="1" dirty="0" smtClean="0"/>
          </a:p>
          <a:p>
            <a:r>
              <a:rPr lang="en-US" i="1" dirty="0" smtClean="0"/>
              <a:t>Response Check:  “Do you have any Questions?”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B0A-5A01-DE42-8B68-A11F428ECA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9B1-ACE4-4C45-93FE-13F8F864CB8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8942-EF91-D249-926F-08CFB22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6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9B1-ACE4-4C45-93FE-13F8F864CB8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8942-EF91-D249-926F-08CFB22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0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9B1-ACE4-4C45-93FE-13F8F864CB8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8942-EF91-D249-926F-08CFB22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6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9B1-ACE4-4C45-93FE-13F8F864CB8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8942-EF91-D249-926F-08CFB22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9B1-ACE4-4C45-93FE-13F8F864CB8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8942-EF91-D249-926F-08CFB22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9B1-ACE4-4C45-93FE-13F8F864CB8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8942-EF91-D249-926F-08CFB22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5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9B1-ACE4-4C45-93FE-13F8F864CB8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8942-EF91-D249-926F-08CFB22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7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9B1-ACE4-4C45-93FE-13F8F864CB8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8942-EF91-D249-926F-08CFB22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8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9B1-ACE4-4C45-93FE-13F8F864CB8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8942-EF91-D249-926F-08CFB22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5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9B1-ACE4-4C45-93FE-13F8F864CB8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8942-EF91-D249-926F-08CFB22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6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9B1-ACE4-4C45-93FE-13F8F864CB8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8942-EF91-D249-926F-08CFB22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BF9B1-ACE4-4C45-93FE-13F8F864CB8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B8942-EF91-D249-926F-08CFB22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5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ainger.com/content/safety-services" TargetMode="External"/><Relationship Id="rId4" Type="http://schemas.openxmlformats.org/officeDocument/2006/relationships/hyperlink" Target="https://www.grainger.com/content/resourc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ainger.com/content/keepstoc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fety.grainger.com" TargetMode="External"/><Relationship Id="rId4" Type="http://schemas.openxmlformats.org/officeDocument/2006/relationships/hyperlink" Target="https://www.grainger.com/content/safety-solu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ainger.com/content/emergency-preparedne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spovaluepoint.org/#/contract-details/98/contractor/60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-ZNC1700 New Power Point Slides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7984" y="609600"/>
            <a:ext cx="772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State of Iowa - Grainger  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3" name="Picture 2" descr="NASPO_Logo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3269565"/>
            <a:ext cx="4052669" cy="4052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0148" y="5116286"/>
            <a:ext cx="21227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Bryan P. Westhaus</a:t>
            </a:r>
          </a:p>
          <a:p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9027" y="4972733"/>
            <a:ext cx="187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2018	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-ZNC1700 New Power Point Slides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700" y="514350"/>
            <a:ext cx="7861300" cy="110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20"/>
              </a:lnSpc>
            </a:pPr>
            <a:r>
              <a:rPr lang="en-US" sz="3600" b="1" dirty="0" smtClean="0">
                <a:latin typeface="Arial"/>
                <a:cs typeface="Arial"/>
              </a:rPr>
              <a:t>Take Advantage of Everything </a:t>
            </a:r>
            <a:br>
              <a:rPr lang="en-US" sz="3600" b="1" dirty="0" smtClean="0">
                <a:latin typeface="Arial"/>
                <a:cs typeface="Arial"/>
              </a:rPr>
            </a:br>
            <a:r>
              <a:rPr lang="en-US" sz="3600" b="1" dirty="0" smtClean="0">
                <a:latin typeface="Arial"/>
                <a:cs typeface="Arial"/>
              </a:rPr>
              <a:t>Your </a:t>
            </a:r>
            <a:r>
              <a:rPr lang="en-US" sz="3600" b="1" dirty="0" smtClean="0">
                <a:solidFill>
                  <a:srgbClr val="000000"/>
                </a:solidFill>
                <a:latin typeface="Arial"/>
                <a:cs typeface="Arial"/>
              </a:rPr>
              <a:t>Contract </a:t>
            </a:r>
            <a:r>
              <a:rPr lang="en-US" sz="3600" b="1" dirty="0" smtClean="0">
                <a:latin typeface="Arial"/>
                <a:cs typeface="Arial"/>
              </a:rPr>
              <a:t>Offers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000" y="2693164"/>
            <a:ext cx="66802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1300" b="1" dirty="0">
                <a:latin typeface="Arial"/>
                <a:cs typeface="Arial"/>
              </a:rPr>
              <a:t>Competitive pricing </a:t>
            </a:r>
            <a:r>
              <a:rPr lang="en-US" sz="1300" dirty="0">
                <a:latin typeface="Arial"/>
                <a:cs typeface="Arial"/>
              </a:rPr>
              <a:t>on the products you use most. 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endParaRPr lang="en-US" sz="1300" dirty="0"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1300" b="1" dirty="0">
                <a:latin typeface="Arial"/>
                <a:cs typeface="Arial"/>
              </a:rPr>
              <a:t>Distribution network: </a:t>
            </a:r>
            <a:r>
              <a:rPr lang="en-US" sz="1300" dirty="0">
                <a:latin typeface="Arial"/>
                <a:cs typeface="Arial"/>
              </a:rPr>
              <a:t>The Grainger supply chain is built to provide </a:t>
            </a:r>
            <a:r>
              <a:rPr lang="en-US" sz="1300" dirty="0" smtClean="0">
                <a:latin typeface="Arial"/>
                <a:cs typeface="Arial"/>
              </a:rPr>
              <a:t/>
            </a:r>
            <a:br>
              <a:rPr lang="en-US" sz="1300" dirty="0" smtClean="0">
                <a:latin typeface="Arial"/>
                <a:cs typeface="Arial"/>
              </a:rPr>
            </a:br>
            <a:r>
              <a:rPr lang="en-US" sz="1300" dirty="0" smtClean="0">
                <a:latin typeface="Arial"/>
                <a:cs typeface="Arial"/>
              </a:rPr>
              <a:t>customers </a:t>
            </a:r>
            <a:r>
              <a:rPr lang="en-US" sz="1300" dirty="0">
                <a:latin typeface="Arial"/>
                <a:cs typeface="Arial"/>
              </a:rPr>
              <a:t>with the right products, at the right time and in the right place. </a:t>
            </a:r>
            <a:endParaRPr lang="en-US" sz="1300" dirty="0" smtClean="0"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1300" b="1" dirty="0">
                <a:latin typeface="Arial"/>
                <a:cs typeface="Arial"/>
              </a:rPr>
              <a:t>Services and solutions</a:t>
            </a:r>
            <a:r>
              <a:rPr lang="en-US" sz="1300" b="1" dirty="0" smtClean="0">
                <a:latin typeface="Arial"/>
                <a:cs typeface="Arial"/>
              </a:rPr>
              <a:t>: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1300" dirty="0">
                <a:latin typeface="Arial"/>
                <a:cs typeface="Arial"/>
                <a:hlinkClick r:id="rId4"/>
              </a:rPr>
              <a:t>https://</a:t>
            </a:r>
            <a:r>
              <a:rPr lang="en-US" sz="1300" dirty="0" smtClean="0">
                <a:latin typeface="Arial"/>
                <a:cs typeface="Arial"/>
                <a:hlinkClick r:id="rId4"/>
              </a:rPr>
              <a:t>www.grainger.com/content/resources</a:t>
            </a:r>
            <a:endParaRPr lang="en-US" sz="1300" dirty="0" smtClean="0">
              <a:latin typeface="Arial"/>
              <a:cs typeface="Arial"/>
            </a:endParaRPr>
          </a:p>
          <a:p>
            <a:pPr marL="800100" lvl="1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1300" dirty="0">
                <a:latin typeface="Arial"/>
                <a:cs typeface="Arial"/>
                <a:hlinkClick r:id="rId5"/>
              </a:rPr>
              <a:t>https://</a:t>
            </a:r>
            <a:r>
              <a:rPr lang="en-US" sz="1300" dirty="0" smtClean="0">
                <a:latin typeface="Arial"/>
                <a:cs typeface="Arial"/>
                <a:hlinkClick r:id="rId5"/>
              </a:rPr>
              <a:t>www.grainger.com/content/safety-services</a:t>
            </a:r>
            <a:r>
              <a:rPr lang="en-US" sz="1300" dirty="0" smtClean="0">
                <a:latin typeface="Arial"/>
                <a:cs typeface="Arial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1300" b="1" dirty="0" smtClean="0">
                <a:latin typeface="Arial"/>
                <a:cs typeface="Arial"/>
              </a:rPr>
              <a:t>Expertise: </a:t>
            </a:r>
            <a:r>
              <a:rPr lang="en-US" sz="1300" dirty="0">
                <a:latin typeface="Arial"/>
                <a:cs typeface="Arial"/>
              </a:rPr>
              <a:t>Grainger has a network of </a:t>
            </a:r>
            <a:r>
              <a:rPr lang="en-US" sz="1300" dirty="0" smtClean="0">
                <a:latin typeface="Arial"/>
                <a:cs typeface="Arial"/>
              </a:rPr>
              <a:t>experts—from </a:t>
            </a:r>
            <a:r>
              <a:rPr lang="en-US" sz="1300" dirty="0">
                <a:latin typeface="Arial"/>
                <a:cs typeface="Arial"/>
              </a:rPr>
              <a:t>consulting services </a:t>
            </a:r>
            <a:r>
              <a:rPr lang="en-US" sz="1300" dirty="0" smtClean="0">
                <a:latin typeface="Arial"/>
                <a:cs typeface="Arial"/>
              </a:rPr>
              <a:t/>
            </a:r>
            <a:br>
              <a:rPr lang="en-US" sz="1300" dirty="0" smtClean="0">
                <a:latin typeface="Arial"/>
                <a:cs typeface="Arial"/>
              </a:rPr>
            </a:br>
            <a:r>
              <a:rPr lang="en-US" sz="1300" dirty="0" smtClean="0">
                <a:latin typeface="Arial"/>
                <a:cs typeface="Arial"/>
              </a:rPr>
              <a:t>to field safety and metalworking specialists.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1300" b="1" dirty="0" smtClean="0">
                <a:latin typeface="Arial"/>
                <a:cs typeface="Arial"/>
              </a:rPr>
              <a:t>Supplier relationships: </a:t>
            </a:r>
            <a:r>
              <a:rPr lang="en-US" sz="1300" dirty="0">
                <a:latin typeface="Arial"/>
                <a:cs typeface="Arial"/>
              </a:rPr>
              <a:t>Access more than </a:t>
            </a:r>
            <a:r>
              <a:rPr lang="en-US" sz="1300" dirty="0" smtClean="0">
                <a:latin typeface="Arial"/>
                <a:cs typeface="Arial"/>
              </a:rPr>
              <a:t>5,100 </a:t>
            </a:r>
            <a:r>
              <a:rPr lang="en-US" sz="1300" dirty="0">
                <a:latin typeface="Arial"/>
                <a:cs typeface="Arial"/>
              </a:rPr>
              <a:t>suppliers and </a:t>
            </a:r>
            <a:r>
              <a:rPr lang="en-US" sz="1300" dirty="0" smtClean="0">
                <a:latin typeface="Arial"/>
                <a:cs typeface="Arial"/>
              </a:rPr>
              <a:t>their</a:t>
            </a:r>
            <a:br>
              <a:rPr lang="en-US" sz="1300" dirty="0" smtClean="0">
                <a:latin typeface="Arial"/>
                <a:cs typeface="Arial"/>
              </a:rPr>
            </a:br>
            <a:r>
              <a:rPr lang="en-US" sz="1300" dirty="0" smtClean="0">
                <a:latin typeface="Arial"/>
                <a:cs typeface="Arial"/>
              </a:rPr>
              <a:t>product </a:t>
            </a:r>
            <a:r>
              <a:rPr lang="en-US" sz="1300" dirty="0">
                <a:latin typeface="Arial"/>
                <a:cs typeface="Arial"/>
              </a:rPr>
              <a:t>solutions and expertise. </a:t>
            </a:r>
            <a:endParaRPr lang="en-US" sz="1300" dirty="0" smtClean="0"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1300" b="1" dirty="0">
                <a:latin typeface="Arial"/>
                <a:cs typeface="Arial"/>
              </a:rPr>
              <a:t>Ease of </a:t>
            </a:r>
            <a:r>
              <a:rPr lang="en-US" sz="1300" b="1" dirty="0" smtClean="0">
                <a:latin typeface="Arial"/>
                <a:cs typeface="Arial"/>
              </a:rPr>
              <a:t>ordering </a:t>
            </a:r>
            <a:r>
              <a:rPr lang="en-US" sz="1300" b="1" dirty="0">
                <a:latin typeface="Arial"/>
                <a:cs typeface="Arial"/>
              </a:rPr>
              <a:t>and customer service: </a:t>
            </a:r>
            <a:r>
              <a:rPr lang="en-US" sz="1300" dirty="0">
                <a:latin typeface="Arial"/>
                <a:cs typeface="Arial"/>
              </a:rPr>
              <a:t>Call, click or stop by a branch </a:t>
            </a:r>
            <a:r>
              <a:rPr lang="en-US" sz="1300" dirty="0" smtClean="0">
                <a:latin typeface="Arial"/>
                <a:cs typeface="Arial"/>
              </a:rPr>
              <a:t/>
            </a:r>
            <a:br>
              <a:rPr lang="en-US" sz="1300" dirty="0" smtClean="0">
                <a:latin typeface="Arial"/>
                <a:cs typeface="Arial"/>
              </a:rPr>
            </a:br>
            <a:r>
              <a:rPr lang="en-US" sz="1300" dirty="0" smtClean="0">
                <a:latin typeface="Arial"/>
                <a:cs typeface="Arial"/>
              </a:rPr>
              <a:t>for </a:t>
            </a:r>
            <a:r>
              <a:rPr lang="en-US" sz="1300" dirty="0">
                <a:latin typeface="Arial"/>
                <a:cs typeface="Arial"/>
              </a:rPr>
              <a:t>product or technical help. </a:t>
            </a:r>
            <a:endParaRPr lang="en-US" sz="1300" dirty="0" smtClean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9000" y="1725999"/>
            <a:ext cx="6124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Your </a:t>
            </a:r>
            <a:r>
              <a:rPr lang="en-US" sz="1600" dirty="0" smtClean="0">
                <a:latin typeface="Arial"/>
                <a:cs typeface="Arial"/>
              </a:rPr>
              <a:t>State contract </a:t>
            </a:r>
            <a:r>
              <a:rPr lang="en-US" sz="1600" dirty="0">
                <a:latin typeface="Arial"/>
                <a:cs typeface="Arial"/>
              </a:rPr>
              <a:t>with Grainger provides </a:t>
            </a:r>
            <a:r>
              <a:rPr lang="en-US" sz="1600" dirty="0" smtClean="0">
                <a:latin typeface="Arial"/>
                <a:cs typeface="Arial"/>
              </a:rPr>
              <a:t>you with </a:t>
            </a:r>
            <a:r>
              <a:rPr lang="en-US" sz="1600" b="1" dirty="0">
                <a:solidFill>
                  <a:srgbClr val="D1152E"/>
                </a:solidFill>
                <a:latin typeface="Arial"/>
                <a:cs typeface="Arial"/>
              </a:rPr>
              <a:t>access </a:t>
            </a:r>
            <a:r>
              <a:rPr lang="en-US" sz="1600" b="1" dirty="0" smtClean="0">
                <a:solidFill>
                  <a:srgbClr val="D1152E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D1152E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D1152E"/>
                </a:solidFill>
                <a:latin typeface="Arial"/>
                <a:cs typeface="Arial"/>
              </a:rPr>
              <a:t>to a suite </a:t>
            </a:r>
            <a:r>
              <a:rPr lang="en-US" sz="1600" b="1" dirty="0">
                <a:solidFill>
                  <a:srgbClr val="D1152E"/>
                </a:solidFill>
                <a:latin typeface="Arial"/>
                <a:cs typeface="Arial"/>
              </a:rPr>
              <a:t>of solutions to help you keep </a:t>
            </a:r>
            <a:r>
              <a:rPr lang="en-US" sz="1600" b="1" dirty="0" smtClean="0">
                <a:solidFill>
                  <a:srgbClr val="D1152E"/>
                </a:solidFill>
                <a:latin typeface="Arial"/>
                <a:cs typeface="Arial"/>
              </a:rPr>
              <a:t>your </a:t>
            </a:r>
            <a:r>
              <a:rPr lang="en-US" sz="1600" b="1" dirty="0">
                <a:solidFill>
                  <a:srgbClr val="D1152E"/>
                </a:solidFill>
                <a:latin typeface="Arial"/>
                <a:cs typeface="Arial"/>
              </a:rPr>
              <a:t>operations </a:t>
            </a:r>
            <a:r>
              <a:rPr lang="en-US" sz="1600" b="1" dirty="0" smtClean="0">
                <a:solidFill>
                  <a:srgbClr val="D1152E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D1152E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D1152E"/>
                </a:solidFill>
                <a:latin typeface="Arial"/>
                <a:cs typeface="Arial"/>
              </a:rPr>
              <a:t>up </a:t>
            </a:r>
            <a:r>
              <a:rPr lang="en-US" sz="1600" b="1" dirty="0">
                <a:solidFill>
                  <a:srgbClr val="D1152E"/>
                </a:solidFill>
                <a:latin typeface="Arial"/>
                <a:cs typeface="Arial"/>
              </a:rPr>
              <a:t>and running and people safe. </a:t>
            </a:r>
          </a:p>
        </p:txBody>
      </p:sp>
    </p:spTree>
    <p:extLst>
      <p:ext uri="{BB962C8B-B14F-4D97-AF65-F5344CB8AC3E}">
        <p14:creationId xmlns:p14="http://schemas.microsoft.com/office/powerpoint/2010/main" val="32666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-ZNC1700_KeepSto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6815" y="514350"/>
            <a:ext cx="7539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Inventory Management</a:t>
            </a:r>
            <a:br>
              <a:rPr lang="en-US" sz="3600" b="1" dirty="0" smtClean="0">
                <a:latin typeface="Arial"/>
                <a:cs typeface="Arial"/>
              </a:rPr>
            </a:br>
            <a:r>
              <a:rPr lang="en-US" sz="2400" i="1" dirty="0">
                <a:latin typeface="Arial"/>
                <a:cs typeface="Arial"/>
              </a:rPr>
              <a:t>What You Need, When and Where You Need </a:t>
            </a:r>
            <a:r>
              <a:rPr lang="en-US" sz="2400" i="1" dirty="0" smtClean="0">
                <a:latin typeface="Arial"/>
                <a:cs typeface="Arial"/>
              </a:rPr>
              <a:t>It</a:t>
            </a:r>
            <a:endParaRPr lang="en-US" sz="2400" i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265" y="2989425"/>
            <a:ext cx="273473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0"/>
              </a:lnSpc>
              <a:spcAft>
                <a:spcPts val="1800"/>
              </a:spcAft>
            </a:pPr>
            <a:r>
              <a:rPr lang="en-US" sz="1400" b="1" dirty="0">
                <a:latin typeface="Arial"/>
                <a:cs typeface="Arial"/>
              </a:rPr>
              <a:t>Count on </a:t>
            </a:r>
            <a:r>
              <a:rPr lang="en-US" sz="1400" b="1" dirty="0">
                <a:solidFill>
                  <a:srgbClr val="D1152E"/>
                </a:solidFill>
                <a:latin typeface="Arial"/>
                <a:cs typeface="Arial"/>
              </a:rPr>
              <a:t>Grainger </a:t>
            </a:r>
            <a:r>
              <a:rPr lang="en-US" sz="1400" b="1" dirty="0" err="1">
                <a:solidFill>
                  <a:srgbClr val="D1152E"/>
                </a:solidFill>
                <a:latin typeface="Arial"/>
                <a:cs typeface="Arial"/>
              </a:rPr>
              <a:t>KeepStock</a:t>
            </a:r>
            <a:r>
              <a:rPr lang="en-US" sz="1400" b="1" dirty="0">
                <a:solidFill>
                  <a:srgbClr val="D1152E"/>
                </a:solidFill>
                <a:latin typeface="Arial"/>
                <a:cs typeface="Arial"/>
              </a:rPr>
              <a:t> solutions </a:t>
            </a:r>
            <a:r>
              <a:rPr lang="en-US" sz="1400" b="1" dirty="0" smtClean="0">
                <a:latin typeface="Arial"/>
                <a:cs typeface="Arial"/>
              </a:rPr>
              <a:t>to </a:t>
            </a:r>
            <a:r>
              <a:rPr lang="en-US" sz="1400" b="1" dirty="0">
                <a:latin typeface="Arial"/>
                <a:cs typeface="Arial"/>
              </a:rPr>
              <a:t>help you save time and money managing </a:t>
            </a:r>
            <a:r>
              <a:rPr lang="en-US" sz="1400" b="1" dirty="0" smtClean="0">
                <a:latin typeface="Arial"/>
                <a:cs typeface="Arial"/>
              </a:rPr>
              <a:t>your </a:t>
            </a:r>
            <a:r>
              <a:rPr lang="en-US" sz="1400" b="1" dirty="0">
                <a:latin typeface="Arial"/>
                <a:cs typeface="Arial"/>
              </a:rPr>
              <a:t>critical inventory items.</a:t>
            </a:r>
          </a:p>
          <a:p>
            <a:r>
              <a:rPr lang="en-US" sz="1400" dirty="0" smtClean="0">
                <a:latin typeface="Arial"/>
                <a:cs typeface="Arial"/>
              </a:rPr>
              <a:t>Effectively </a:t>
            </a:r>
            <a:r>
              <a:rPr lang="en-US" sz="1400" dirty="0">
                <a:latin typeface="Arial"/>
                <a:cs typeface="Arial"/>
              </a:rPr>
              <a:t>managing inventory </a:t>
            </a:r>
            <a:r>
              <a:rPr lang="en-US" sz="1400" dirty="0" smtClean="0">
                <a:latin typeface="Arial"/>
                <a:cs typeface="Arial"/>
              </a:rPr>
              <a:t/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offers </a:t>
            </a:r>
            <a:r>
              <a:rPr lang="en-US" sz="1400" dirty="0">
                <a:latin typeface="Arial"/>
                <a:cs typeface="Arial"/>
              </a:rPr>
              <a:t>a prime opportunity to help take costs out of your business. </a:t>
            </a:r>
            <a:r>
              <a:rPr lang="en-US" sz="1400" dirty="0" smtClean="0">
                <a:latin typeface="Arial"/>
                <a:cs typeface="Arial"/>
              </a:rPr>
              <a:t>You </a:t>
            </a:r>
            <a:r>
              <a:rPr lang="en-US" sz="1400" dirty="0">
                <a:latin typeface="Arial"/>
                <a:cs typeface="Arial"/>
              </a:rPr>
              <a:t>choose what works best for </a:t>
            </a:r>
            <a:r>
              <a:rPr lang="en-US" sz="1400" dirty="0" smtClean="0">
                <a:latin typeface="Arial"/>
                <a:cs typeface="Arial"/>
              </a:rPr>
              <a:t>your </a:t>
            </a:r>
            <a:r>
              <a:rPr lang="en-US" sz="1400" dirty="0">
                <a:latin typeface="Arial"/>
                <a:cs typeface="Arial"/>
              </a:rPr>
              <a:t>operations.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2800" y="5410400"/>
            <a:ext cx="638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Learn more at </a:t>
            </a:r>
            <a:r>
              <a:rPr lang="en-US" b="1" dirty="0" err="1" smtClean="0">
                <a:solidFill>
                  <a:srgbClr val="D1152E"/>
                </a:solidFill>
                <a:latin typeface="Arial"/>
                <a:cs typeface="Arial"/>
                <a:hlinkClick r:id="rId4"/>
              </a:rPr>
              <a:t>grainger.com</a:t>
            </a:r>
            <a:r>
              <a:rPr lang="en-US" b="1" dirty="0" smtClean="0">
                <a:solidFill>
                  <a:srgbClr val="D1152E"/>
                </a:solidFill>
                <a:latin typeface="Arial"/>
                <a:cs typeface="Arial"/>
                <a:hlinkClick r:id="rId4"/>
              </a:rPr>
              <a:t>/</a:t>
            </a:r>
            <a:r>
              <a:rPr lang="en-US" b="1" dirty="0" err="1" smtClean="0">
                <a:solidFill>
                  <a:srgbClr val="D1152E"/>
                </a:solidFill>
                <a:latin typeface="Arial"/>
                <a:cs typeface="Arial"/>
                <a:hlinkClick r:id="rId4"/>
              </a:rPr>
              <a:t>keepstock</a:t>
            </a:r>
            <a:endParaRPr lang="en-US" b="1" dirty="0" smtClean="0">
              <a:solidFill>
                <a:srgbClr val="D1152E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3350" y="5550704"/>
            <a:ext cx="3562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latin typeface="Arial"/>
                <a:cs typeface="Arial"/>
              </a:rPr>
              <a:t>Grainger </a:t>
            </a:r>
            <a:r>
              <a:rPr lang="en-US" sz="700" i="1" dirty="0" err="1">
                <a:latin typeface="Arial"/>
                <a:cs typeface="Arial"/>
              </a:rPr>
              <a:t>KeepStock</a:t>
            </a:r>
            <a:r>
              <a:rPr lang="en-US" sz="700" i="1" dirty="0">
                <a:latin typeface="Arial"/>
                <a:cs typeface="Arial"/>
              </a:rPr>
              <a:t> solutions are subject to customer eligibility and agreements</a:t>
            </a:r>
            <a:r>
              <a:rPr lang="en-US" sz="700" i="1" dirty="0" smtClean="0">
                <a:latin typeface="Arial"/>
                <a:cs typeface="Arial"/>
              </a:rPr>
              <a:t>.</a:t>
            </a:r>
            <a:endParaRPr lang="en-US" sz="700" i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3633" y="4503438"/>
            <a:ext cx="157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D1152E"/>
                </a:solidFill>
                <a:latin typeface="Arial"/>
                <a:cs typeface="Arial"/>
              </a:rPr>
              <a:t>Manage </a:t>
            </a:r>
            <a:r>
              <a:rPr lang="en-US" sz="800" b="1" dirty="0">
                <a:solidFill>
                  <a:srgbClr val="D1152E"/>
                </a:solidFill>
                <a:latin typeface="Arial"/>
                <a:cs typeface="Arial"/>
              </a:rPr>
              <a:t>it yourself: </a:t>
            </a:r>
            <a:r>
              <a:rPr lang="en-US" sz="800" b="1" dirty="0" smtClean="0">
                <a:solidFill>
                  <a:srgbClr val="D1152E"/>
                </a:solidFill>
                <a:latin typeface="Arial"/>
                <a:cs typeface="Arial"/>
              </a:rPr>
              <a:t/>
            </a:r>
            <a:br>
              <a:rPr lang="en-US" sz="800" b="1" dirty="0" smtClean="0">
                <a:solidFill>
                  <a:srgbClr val="D1152E"/>
                </a:solidFill>
                <a:latin typeface="Arial"/>
                <a:cs typeface="Arial"/>
              </a:rPr>
            </a:br>
            <a:r>
              <a:rPr lang="en-US" sz="800" dirty="0" smtClean="0">
                <a:latin typeface="Arial"/>
                <a:cs typeface="Arial"/>
              </a:rPr>
              <a:t>A </a:t>
            </a:r>
            <a:r>
              <a:rPr lang="en-US" sz="800" dirty="0">
                <a:latin typeface="Arial"/>
                <a:cs typeface="Arial"/>
              </a:rPr>
              <a:t>smartphone app and online </a:t>
            </a:r>
            <a:r>
              <a:rPr lang="en-US" sz="800" dirty="0" smtClean="0">
                <a:latin typeface="Arial"/>
                <a:cs typeface="Arial"/>
              </a:rPr>
              <a:t>reporting </a:t>
            </a:r>
            <a:r>
              <a:rPr lang="en-US" sz="800" dirty="0">
                <a:latin typeface="Arial"/>
                <a:cs typeface="Arial"/>
              </a:rPr>
              <a:t>tools </a:t>
            </a:r>
            <a:r>
              <a:rPr lang="en-US" sz="800" dirty="0" smtClean="0">
                <a:latin typeface="Arial"/>
                <a:cs typeface="Arial"/>
              </a:rPr>
              <a:t>make it </a:t>
            </a:r>
            <a:r>
              <a:rPr lang="en-US" sz="800" dirty="0">
                <a:latin typeface="Arial"/>
                <a:cs typeface="Arial"/>
              </a:rPr>
              <a:t>a </a:t>
            </a:r>
            <a:r>
              <a:rPr lang="en-US" sz="800" dirty="0" smtClean="0">
                <a:latin typeface="Arial"/>
                <a:cs typeface="Arial"/>
              </a:rPr>
              <a:t>snap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0918" y="4496219"/>
            <a:ext cx="159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D1152E"/>
                </a:solidFill>
                <a:latin typeface="Arial"/>
                <a:cs typeface="Arial"/>
              </a:rPr>
              <a:t>Dedicated </a:t>
            </a:r>
            <a:r>
              <a:rPr lang="en-US" sz="800" b="1" dirty="0">
                <a:solidFill>
                  <a:srgbClr val="D1152E"/>
                </a:solidFill>
                <a:latin typeface="Arial"/>
                <a:cs typeface="Arial"/>
              </a:rPr>
              <a:t>Grainger resource: </a:t>
            </a:r>
            <a:r>
              <a:rPr lang="en-US" sz="800" dirty="0">
                <a:latin typeface="Arial"/>
                <a:cs typeface="Arial"/>
              </a:rPr>
              <a:t>Onsite support for more complex </a:t>
            </a:r>
            <a:r>
              <a:rPr lang="en-US" sz="800" dirty="0" smtClean="0">
                <a:latin typeface="Arial"/>
                <a:cs typeface="Arial"/>
              </a:rPr>
              <a:t>inventory needs 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1773" y="4498458"/>
            <a:ext cx="143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D1152E"/>
                </a:solidFill>
                <a:latin typeface="Arial"/>
                <a:cs typeface="Arial"/>
              </a:rPr>
              <a:t>Vending </a:t>
            </a:r>
            <a:r>
              <a:rPr lang="en-US" sz="800" b="1" dirty="0">
                <a:solidFill>
                  <a:srgbClr val="D1152E"/>
                </a:solidFill>
                <a:latin typeface="Arial"/>
                <a:cs typeface="Arial"/>
              </a:rPr>
              <a:t>solutions: </a:t>
            </a:r>
            <a:r>
              <a:rPr lang="en-US" sz="800" dirty="0">
                <a:latin typeface="Arial"/>
                <a:cs typeface="Arial"/>
              </a:rPr>
              <a:t>24/7 controlled consumption of fast-moving </a:t>
            </a:r>
            <a:r>
              <a:rPr lang="en-US" sz="800" dirty="0" smtClean="0">
                <a:latin typeface="Arial"/>
                <a:cs typeface="Arial"/>
              </a:rPr>
              <a:t>items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1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-ZNC1700 New Power Point Slides 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700" y="524935"/>
            <a:ext cx="793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One-Stop Safety Shop</a:t>
            </a:r>
          </a:p>
          <a:p>
            <a:r>
              <a:rPr lang="en-US" sz="2400" i="1" dirty="0" smtClean="0">
                <a:latin typeface="Arial"/>
                <a:cs typeface="Arial"/>
              </a:rPr>
              <a:t>Think Safety. Think Grainger.</a:t>
            </a:r>
            <a:r>
              <a:rPr lang="en-US" sz="1200" i="1" baseline="100000" dirty="0" smtClean="0">
                <a:latin typeface="Arial"/>
                <a:cs typeface="Arial"/>
              </a:rPr>
              <a:t>®</a:t>
            </a:r>
            <a:endParaRPr lang="en-US" sz="1200" i="1" baseline="1000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700" y="1636875"/>
            <a:ext cx="581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Grainger offers a complete selection of products, services and resources to help keep your people safe and healthy while operating safer facilities.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5128" y="2751632"/>
            <a:ext cx="3793186" cy="156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D1152E"/>
                </a:solidFill>
                <a:latin typeface="Arial"/>
                <a:cs typeface="Arial"/>
              </a:rPr>
              <a:t>PEOPLE </a:t>
            </a:r>
            <a:r>
              <a:rPr lang="en-US" sz="1200" b="1" dirty="0" smtClean="0">
                <a:latin typeface="Arial"/>
                <a:cs typeface="Arial"/>
              </a:rPr>
              <a:t>SAFETY</a:t>
            </a:r>
          </a:p>
          <a:p>
            <a:pPr marL="80010" indent="-171450">
              <a:spcAft>
                <a:spcPts val="300"/>
              </a:spcAft>
              <a:buFont typeface="Wingdings" charset="2"/>
              <a:buChar char="§"/>
            </a:pPr>
            <a:r>
              <a:rPr lang="en-US" sz="1100" dirty="0" smtClean="0">
                <a:latin typeface="Arial"/>
                <a:cs typeface="Arial"/>
              </a:rPr>
              <a:t>Personal Protective Equipment (PPE)</a:t>
            </a:r>
          </a:p>
          <a:p>
            <a:pPr marL="80010" indent="-171450">
              <a:spcAft>
                <a:spcPts val="300"/>
              </a:spcAft>
              <a:buFont typeface="Wingdings" charset="2"/>
              <a:buChar char="§"/>
            </a:pPr>
            <a:r>
              <a:rPr lang="en-US" sz="1100" dirty="0" smtClean="0">
                <a:latin typeface="Arial"/>
                <a:cs typeface="Arial"/>
              </a:rPr>
              <a:t>Medical &amp; First Aid</a:t>
            </a:r>
          </a:p>
          <a:p>
            <a:pPr marL="80010" indent="-171450">
              <a:spcAft>
                <a:spcPts val="300"/>
              </a:spcAft>
              <a:buFont typeface="Wingdings" charset="2"/>
              <a:buChar char="§"/>
            </a:pPr>
            <a:r>
              <a:rPr lang="en-US" sz="1100" dirty="0" smtClean="0">
                <a:latin typeface="Arial"/>
                <a:cs typeface="Arial"/>
              </a:rPr>
              <a:t>Ergonomics</a:t>
            </a:r>
          </a:p>
          <a:p>
            <a:pPr marL="80010" indent="-171450">
              <a:spcAft>
                <a:spcPts val="300"/>
              </a:spcAft>
              <a:buFont typeface="Wingdings" charset="2"/>
              <a:buChar char="§"/>
            </a:pPr>
            <a:r>
              <a:rPr lang="en-US" sz="1100" dirty="0" smtClean="0">
                <a:latin typeface="Arial"/>
                <a:cs typeface="Arial"/>
              </a:rPr>
              <a:t>Cold Stress Hazards</a:t>
            </a:r>
          </a:p>
          <a:p>
            <a:pPr marL="80010" indent="-171450">
              <a:spcAft>
                <a:spcPts val="300"/>
              </a:spcAft>
              <a:buFont typeface="Wingdings" charset="2"/>
              <a:buChar char="§"/>
            </a:pPr>
            <a:r>
              <a:rPr lang="en-US" sz="1100" dirty="0" smtClean="0">
                <a:latin typeface="Arial"/>
                <a:cs typeface="Arial"/>
              </a:rPr>
              <a:t>Heat Stress Hazards</a:t>
            </a:r>
          </a:p>
          <a:p>
            <a:pPr marL="80010" indent="-171450">
              <a:spcAft>
                <a:spcPts val="300"/>
              </a:spcAft>
              <a:buFont typeface="Wingdings" charset="2"/>
              <a:buChar char="§"/>
            </a:pPr>
            <a:r>
              <a:rPr lang="en-US" sz="1100" dirty="0" smtClean="0">
                <a:latin typeface="Arial"/>
                <a:cs typeface="Arial"/>
              </a:rPr>
              <a:t>Occupational Health Hazards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1381" y="2751632"/>
            <a:ext cx="3141017" cy="218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D1152E"/>
                </a:solidFill>
                <a:latin typeface="Arial"/>
                <a:cs typeface="Arial"/>
              </a:rPr>
              <a:t>FACILITY</a:t>
            </a:r>
            <a:r>
              <a:rPr lang="en-US" sz="1200" b="1" dirty="0" smtClean="0">
                <a:latin typeface="Arial"/>
                <a:cs typeface="Arial"/>
              </a:rPr>
              <a:t> SAFETY</a:t>
            </a:r>
          </a:p>
          <a:p>
            <a:pPr marL="171450" indent="-171450">
              <a:spcAft>
                <a:spcPts val="300"/>
              </a:spcAft>
              <a:buFont typeface="Wingdings" charset="2"/>
              <a:buChar char="§"/>
            </a:pPr>
            <a:r>
              <a:rPr lang="en-US" sz="1100" dirty="0" smtClean="0">
                <a:latin typeface="Arial"/>
                <a:cs typeface="Arial"/>
              </a:rPr>
              <a:t>Safety Communication</a:t>
            </a:r>
          </a:p>
          <a:p>
            <a:pPr marL="171450" indent="-171450">
              <a:spcAft>
                <a:spcPts val="300"/>
              </a:spcAft>
              <a:buFont typeface="Wingdings" charset="2"/>
              <a:buChar char="§"/>
            </a:pPr>
            <a:r>
              <a:rPr lang="en-US" sz="1100" dirty="0" smtClean="0">
                <a:latin typeface="Arial"/>
                <a:cs typeface="Arial"/>
              </a:rPr>
              <a:t>Slips, Trips &amp; Falls</a:t>
            </a:r>
          </a:p>
          <a:p>
            <a:pPr marL="171450" indent="-171450">
              <a:spcAft>
                <a:spcPts val="300"/>
              </a:spcAft>
              <a:buFont typeface="Wingdings" charset="2"/>
              <a:buChar char="§"/>
            </a:pPr>
            <a:r>
              <a:rPr lang="en-US" sz="1100" dirty="0" smtClean="0">
                <a:latin typeface="Arial"/>
                <a:cs typeface="Arial"/>
              </a:rPr>
              <a:t>Lockout/Tagout</a:t>
            </a:r>
          </a:p>
          <a:p>
            <a:pPr marL="171450" indent="-171450">
              <a:spcAft>
                <a:spcPts val="300"/>
              </a:spcAft>
              <a:buFont typeface="Wingdings" charset="2"/>
              <a:buChar char="§"/>
            </a:pPr>
            <a:r>
              <a:rPr lang="en-US" sz="1100" dirty="0" smtClean="0">
                <a:latin typeface="Arial"/>
                <a:cs typeface="Arial"/>
              </a:rPr>
              <a:t>Environmental Safety Hazards</a:t>
            </a:r>
          </a:p>
          <a:p>
            <a:pPr marL="171450" indent="-171450">
              <a:spcAft>
                <a:spcPts val="300"/>
              </a:spcAft>
              <a:buFont typeface="Wingdings" charset="2"/>
              <a:buChar char="§"/>
            </a:pPr>
            <a:r>
              <a:rPr lang="en-US" sz="1100" dirty="0" smtClean="0">
                <a:latin typeface="Arial"/>
                <a:cs typeface="Arial"/>
              </a:rPr>
              <a:t>Electrical Safety</a:t>
            </a:r>
          </a:p>
          <a:p>
            <a:pPr marL="171450" indent="-171450">
              <a:spcAft>
                <a:spcPts val="300"/>
              </a:spcAft>
              <a:buFont typeface="Wingdings" charset="2"/>
              <a:buChar char="§"/>
            </a:pPr>
            <a:r>
              <a:rPr lang="en-US" sz="1100" dirty="0" smtClean="0">
                <a:latin typeface="Arial"/>
                <a:cs typeface="Arial"/>
              </a:rPr>
              <a:t>Exit &amp; Fire Protection</a:t>
            </a:r>
          </a:p>
          <a:p>
            <a:pPr marL="171450" indent="-171450">
              <a:spcAft>
                <a:spcPts val="300"/>
              </a:spcAft>
              <a:buFont typeface="Wingdings" charset="2"/>
              <a:buChar char="§"/>
            </a:pPr>
            <a:r>
              <a:rPr lang="en-US" sz="1100" dirty="0" smtClean="0">
                <a:latin typeface="Arial"/>
                <a:cs typeface="Arial"/>
              </a:rPr>
              <a:t>Confined Spaces</a:t>
            </a:r>
          </a:p>
          <a:p>
            <a:pPr marL="171450" indent="-171450">
              <a:spcAft>
                <a:spcPts val="300"/>
              </a:spcAft>
              <a:buFont typeface="Wingdings" charset="2"/>
              <a:buChar char="§"/>
            </a:pPr>
            <a:r>
              <a:rPr lang="en-US" sz="1100" dirty="0" smtClean="0">
                <a:latin typeface="Arial"/>
                <a:cs typeface="Arial"/>
              </a:rPr>
              <a:t>Machine Guarding</a:t>
            </a:r>
          </a:p>
          <a:p>
            <a:pPr marL="171450" indent="-171450">
              <a:spcAft>
                <a:spcPts val="300"/>
              </a:spcAft>
              <a:buFont typeface="Wingdings" charset="2"/>
              <a:buChar char="§"/>
            </a:pPr>
            <a:r>
              <a:rPr lang="en-US" sz="1100" dirty="0" smtClean="0">
                <a:latin typeface="Arial"/>
                <a:cs typeface="Arial"/>
              </a:rPr>
              <a:t>Security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800" y="5075507"/>
            <a:ext cx="805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For a complete list of our safety solutions, visit </a:t>
            </a:r>
            <a:r>
              <a:rPr lang="en-US" b="1" dirty="0" smtClean="0">
                <a:solidFill>
                  <a:srgbClr val="D1152E"/>
                </a:solidFill>
                <a:latin typeface="Arial"/>
                <a:cs typeface="Arial"/>
                <a:hlinkClick r:id="rId4"/>
              </a:rPr>
              <a:t>grainger.com/safety</a:t>
            </a:r>
            <a:r>
              <a:rPr lang="en-US" b="1" dirty="0" smtClean="0">
                <a:solidFill>
                  <a:srgbClr val="D1152E"/>
                </a:solidFill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For free safety articles, visit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safety.grainger.com</a:t>
            </a:r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89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-ZNC1700 New Power Point Slides 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700" y="520700"/>
            <a:ext cx="816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Shoemobiles</a:t>
            </a:r>
            <a:r>
              <a:rPr lang="en-US" sz="3600" b="1" dirty="0" smtClean="0">
                <a:latin typeface="Arial"/>
                <a:cs typeface="Arial"/>
              </a:rPr>
              <a:t/>
            </a:r>
            <a:br>
              <a:rPr lang="en-US" sz="3600" b="1" dirty="0" smtClean="0">
                <a:latin typeface="Arial"/>
                <a:cs typeface="Arial"/>
              </a:rPr>
            </a:br>
            <a:r>
              <a:rPr lang="en-US" sz="2400" i="1" dirty="0" smtClean="0">
                <a:latin typeface="Arial"/>
                <a:cs typeface="Arial"/>
              </a:rPr>
              <a:t>Coast-to-Coast Footwear Coverage</a:t>
            </a:r>
            <a:endParaRPr lang="en-US" sz="2400" i="1" baseline="300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700" y="1644492"/>
            <a:ext cx="765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Let our </a:t>
            </a:r>
            <a:r>
              <a:rPr lang="en-US" sz="2000" b="1" dirty="0" err="1">
                <a:solidFill>
                  <a:srgbClr val="D1152E"/>
                </a:solidFill>
                <a:latin typeface="Arial"/>
                <a:cs typeface="Arial"/>
              </a:rPr>
              <a:t>Shoemobiles</a:t>
            </a:r>
            <a:r>
              <a:rPr lang="en-US" sz="2000" b="1" dirty="0">
                <a:latin typeface="Arial"/>
                <a:cs typeface="Arial"/>
              </a:rPr>
              <a:t> come right to your door to </a:t>
            </a:r>
            <a:r>
              <a:rPr lang="en-US" sz="2000" b="1" dirty="0" smtClean="0">
                <a:latin typeface="Arial"/>
                <a:cs typeface="Arial"/>
              </a:rPr>
              <a:t>outfit your </a:t>
            </a:r>
            <a:r>
              <a:rPr lang="en-US" sz="2000" b="1" dirty="0">
                <a:latin typeface="Arial"/>
                <a:cs typeface="Arial"/>
              </a:rPr>
              <a:t>crew in the </a:t>
            </a:r>
            <a:r>
              <a:rPr lang="en-US" sz="2000" b="1" dirty="0" smtClean="0">
                <a:latin typeface="Arial"/>
                <a:cs typeface="Arial"/>
              </a:rPr>
              <a:t>latest safety </a:t>
            </a:r>
            <a:r>
              <a:rPr lang="en-US" sz="2000" b="1" dirty="0">
                <a:latin typeface="Arial"/>
                <a:cs typeface="Arial"/>
              </a:rPr>
              <a:t>footwear. </a:t>
            </a:r>
            <a:r>
              <a:rPr lang="en-US" sz="2000" dirty="0">
                <a:latin typeface="Arial"/>
                <a:cs typeface="Arial"/>
              </a:rPr>
              <a:t>Trained pros </a:t>
            </a:r>
            <a:r>
              <a:rPr lang="en-US" sz="2000" dirty="0" smtClean="0">
                <a:latin typeface="Arial"/>
                <a:cs typeface="Arial"/>
              </a:rPr>
              <a:t>measure </a:t>
            </a:r>
            <a:r>
              <a:rPr lang="en-US" sz="2000" dirty="0">
                <a:latin typeface="Arial"/>
                <a:cs typeface="Arial"/>
              </a:rPr>
              <a:t>your employees to help ensure a </a:t>
            </a:r>
            <a:r>
              <a:rPr lang="en-US" sz="2000" dirty="0" smtClean="0">
                <a:latin typeface="Arial"/>
                <a:cs typeface="Arial"/>
              </a:rPr>
              <a:t>proper fit. We’ll </a:t>
            </a:r>
            <a:r>
              <a:rPr lang="en-US" sz="2000" dirty="0">
                <a:latin typeface="Arial"/>
                <a:cs typeface="Arial"/>
              </a:rPr>
              <a:t>provide a selection </a:t>
            </a: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of styles </a:t>
            </a:r>
            <a:r>
              <a:rPr lang="en-US" sz="2000" dirty="0">
                <a:latin typeface="Arial"/>
                <a:cs typeface="Arial"/>
              </a:rPr>
              <a:t>that comply with your footwear program.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6550" y="5517040"/>
            <a:ext cx="2736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Arial"/>
                <a:cs typeface="Arial"/>
              </a:rPr>
              <a:t>Vehicle size may vary depending on service location.</a:t>
            </a:r>
            <a:endParaRPr lang="en-US" sz="800" i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3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-ZNC1700 New Power Point Slides 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700" y="527050"/>
            <a:ext cx="690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Grainger Consulting Services</a:t>
            </a:r>
          </a:p>
          <a:p>
            <a:r>
              <a:rPr lang="en-US" sz="2400" i="1" dirty="0" smtClean="0">
                <a:latin typeface="Arial"/>
                <a:cs typeface="Arial"/>
              </a:rPr>
              <a:t>Working with You to Impact Change</a:t>
            </a:r>
            <a:endParaRPr lang="en-US" sz="2400" i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900" y="1709529"/>
            <a:ext cx="7670800" cy="408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We research your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processes,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identify improvement opportunities and develop a plan </a:t>
            </a:r>
            <a:r>
              <a:rPr lang="en-US" sz="2000" b="1" dirty="0" smtClean="0">
                <a:solidFill>
                  <a:srgbClr val="D1152E"/>
                </a:solidFill>
                <a:latin typeface="Arial"/>
                <a:cs typeface="Arial"/>
              </a:rPr>
              <a:t>to help guide </a:t>
            </a:r>
            <a:r>
              <a:rPr lang="en-US" sz="2000" b="1" dirty="0">
                <a:solidFill>
                  <a:srgbClr val="D1152E"/>
                </a:solidFill>
                <a:latin typeface="Arial"/>
                <a:cs typeface="Arial"/>
              </a:rPr>
              <a:t>you from </a:t>
            </a:r>
            <a:r>
              <a:rPr lang="en-US" sz="2000" b="1" dirty="0" smtClean="0">
                <a:solidFill>
                  <a:srgbClr val="D1152E"/>
                </a:solidFill>
                <a:latin typeface="Arial"/>
                <a:cs typeface="Arial"/>
              </a:rPr>
              <a:t>start </a:t>
            </a:r>
            <a:r>
              <a:rPr lang="en-US" sz="2000" b="1" dirty="0">
                <a:solidFill>
                  <a:srgbClr val="D1152E"/>
                </a:solidFill>
                <a:latin typeface="Arial"/>
                <a:cs typeface="Arial"/>
              </a:rPr>
              <a:t>to savings. </a:t>
            </a:r>
            <a:endParaRPr lang="en-US" sz="2000" b="1" dirty="0" smtClean="0">
              <a:solidFill>
                <a:srgbClr val="D1152E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20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en-US" sz="1700" b="1" dirty="0" smtClean="0">
                <a:latin typeface="Arial"/>
                <a:cs typeface="Arial"/>
              </a:rPr>
              <a:t>Reduce </a:t>
            </a:r>
            <a:r>
              <a:rPr lang="en-US" sz="1700" b="1" dirty="0">
                <a:latin typeface="Arial"/>
                <a:cs typeface="Arial"/>
              </a:rPr>
              <a:t>o</a:t>
            </a:r>
            <a:r>
              <a:rPr lang="en-US" sz="1700" b="1" dirty="0" smtClean="0">
                <a:latin typeface="Arial"/>
                <a:cs typeface="Arial"/>
              </a:rPr>
              <a:t>perational </a:t>
            </a:r>
            <a:r>
              <a:rPr lang="en-US" sz="1700" b="1" dirty="0">
                <a:latin typeface="Arial"/>
                <a:cs typeface="Arial"/>
              </a:rPr>
              <a:t>e</a:t>
            </a:r>
            <a:r>
              <a:rPr lang="en-US" sz="1700" b="1" dirty="0" smtClean="0">
                <a:latin typeface="Arial"/>
                <a:cs typeface="Arial"/>
              </a:rPr>
              <a:t>xpense </a:t>
            </a:r>
            <a:r>
              <a:rPr lang="en-US" sz="1700" b="1" dirty="0">
                <a:latin typeface="Arial"/>
                <a:cs typeface="Arial"/>
              </a:rPr>
              <a:t>by 25%</a:t>
            </a:r>
            <a:r>
              <a:rPr lang="en-US" sz="1700" b="1" dirty="0" smtClean="0">
                <a:latin typeface="Arial"/>
                <a:cs typeface="Arial"/>
              </a:rPr>
              <a:t>*</a:t>
            </a:r>
            <a:r>
              <a:rPr lang="en-US" sz="1700" dirty="0">
                <a:latin typeface="Arial"/>
                <a:cs typeface="Arial"/>
              </a:rPr>
              <a:t>: </a:t>
            </a:r>
            <a:r>
              <a:rPr lang="en-US" sz="1700" dirty="0" smtClean="0">
                <a:latin typeface="Arial"/>
                <a:cs typeface="Arial"/>
              </a:rPr>
              <a:t>Based </a:t>
            </a:r>
            <a:r>
              <a:rPr lang="en-US" sz="1700" dirty="0">
                <a:latin typeface="Arial"/>
                <a:cs typeface="Arial"/>
              </a:rPr>
              <a:t>on our </a:t>
            </a:r>
            <a:r>
              <a:rPr lang="en-US" sz="1700" dirty="0" smtClean="0">
                <a:latin typeface="Arial"/>
                <a:cs typeface="Arial"/>
              </a:rPr>
              <a:t>customer research, most </a:t>
            </a:r>
            <a:r>
              <a:rPr lang="en-US" sz="1700" dirty="0">
                <a:latin typeface="Arial"/>
                <a:cs typeface="Arial"/>
              </a:rPr>
              <a:t>customers have the opportunity to take as much </a:t>
            </a:r>
            <a:r>
              <a:rPr lang="en-US" sz="1700" dirty="0" smtClean="0">
                <a:latin typeface="Arial"/>
                <a:cs typeface="Arial"/>
              </a:rPr>
              <a:t/>
            </a:r>
            <a:br>
              <a:rPr lang="en-US" sz="1700" dirty="0" smtClean="0">
                <a:latin typeface="Arial"/>
                <a:cs typeface="Arial"/>
              </a:rPr>
            </a:br>
            <a:r>
              <a:rPr lang="en-US" sz="1700" dirty="0" smtClean="0">
                <a:latin typeface="Arial"/>
                <a:cs typeface="Arial"/>
              </a:rPr>
              <a:t>as </a:t>
            </a:r>
            <a:r>
              <a:rPr lang="en-US" sz="1700" dirty="0">
                <a:latin typeface="Arial"/>
                <a:cs typeface="Arial"/>
              </a:rPr>
              <a:t>25% </a:t>
            </a:r>
            <a:r>
              <a:rPr lang="en-US" sz="1700" dirty="0" smtClean="0">
                <a:latin typeface="Arial"/>
                <a:cs typeface="Arial"/>
              </a:rPr>
              <a:t>or </a:t>
            </a:r>
            <a:r>
              <a:rPr lang="en-US" sz="1700" dirty="0">
                <a:latin typeface="Arial"/>
                <a:cs typeface="Arial"/>
              </a:rPr>
              <a:t>more out of their costs. </a:t>
            </a:r>
            <a:endParaRPr lang="en-US" sz="1700" dirty="0" smtClean="0">
              <a:latin typeface="Arial"/>
              <a:cs typeface="Arial"/>
            </a:endParaRPr>
          </a:p>
          <a:p>
            <a:pPr marL="342900" indent="-342900">
              <a:lnSpc>
                <a:spcPts val="20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en-US" sz="1700" b="1" dirty="0">
                <a:latin typeface="Arial"/>
                <a:cs typeface="Arial"/>
              </a:rPr>
              <a:t>Increase p</a:t>
            </a:r>
            <a:r>
              <a:rPr lang="en-US" sz="1700" b="1" dirty="0" smtClean="0">
                <a:latin typeface="Arial"/>
                <a:cs typeface="Arial"/>
              </a:rPr>
              <a:t>roductivity</a:t>
            </a:r>
            <a:r>
              <a:rPr lang="en-US" sz="1700" b="1" dirty="0">
                <a:latin typeface="Arial"/>
                <a:cs typeface="Arial"/>
              </a:rPr>
              <a:t>: 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Arial"/>
              </a:rPr>
              <a:t>We can provide the guidance to relevant 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products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Arial"/>
              </a:rPr>
              <a:t>, services and solutions to help keep your facilities safe 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Arial"/>
              </a:rPr>
              <a:t>running efficiently.</a:t>
            </a:r>
            <a:endParaRPr lang="en-US" sz="17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Font typeface="Wingdings" charset="2"/>
              <a:buChar char="§"/>
            </a:pPr>
            <a:r>
              <a:rPr lang="en-US" sz="1700" b="1" dirty="0">
                <a:latin typeface="Arial"/>
                <a:cs typeface="Arial"/>
              </a:rPr>
              <a:t>Improve </a:t>
            </a:r>
            <a:r>
              <a:rPr lang="en-US" sz="1700" b="1" dirty="0" smtClean="0">
                <a:latin typeface="Arial"/>
                <a:cs typeface="Arial"/>
              </a:rPr>
              <a:t>competitive </a:t>
            </a:r>
            <a:r>
              <a:rPr lang="en-US" sz="1700" b="1" dirty="0">
                <a:latin typeface="Arial"/>
                <a:cs typeface="Arial"/>
              </a:rPr>
              <a:t>a</a:t>
            </a:r>
            <a:r>
              <a:rPr lang="en-US" sz="1700" b="1" dirty="0" smtClean="0">
                <a:latin typeface="Arial"/>
                <a:cs typeface="Arial"/>
              </a:rPr>
              <a:t>dvantage</a:t>
            </a:r>
            <a:r>
              <a:rPr lang="en-US" sz="1700" b="1" dirty="0">
                <a:latin typeface="Arial"/>
                <a:cs typeface="Arial"/>
              </a:rPr>
              <a:t>: </a:t>
            </a:r>
            <a:r>
              <a:rPr lang="en-US" sz="1700" dirty="0">
                <a:latin typeface="Arial"/>
                <a:cs typeface="Arial"/>
              </a:rPr>
              <a:t>We provide a comprehensive performance measurement package for your </a:t>
            </a:r>
            <a:r>
              <a:rPr lang="en-US" sz="1700" dirty="0" smtClean="0">
                <a:latin typeface="Arial"/>
                <a:cs typeface="Arial"/>
              </a:rPr>
              <a:t>processes, </a:t>
            </a:r>
            <a:r>
              <a:rPr lang="en-US" sz="1700" dirty="0">
                <a:latin typeface="Arial"/>
                <a:cs typeface="Arial"/>
              </a:rPr>
              <a:t>including </a:t>
            </a:r>
            <a:r>
              <a:rPr lang="en-US" sz="1700" dirty="0" smtClean="0">
                <a:latin typeface="Arial"/>
                <a:cs typeface="Arial"/>
              </a:rPr>
              <a:t/>
            </a:r>
            <a:br>
              <a:rPr lang="en-US" sz="1700" dirty="0" smtClean="0">
                <a:latin typeface="Arial"/>
                <a:cs typeface="Arial"/>
              </a:rPr>
            </a:br>
            <a:r>
              <a:rPr lang="en-US" sz="1700" dirty="0" smtClean="0">
                <a:latin typeface="Arial"/>
                <a:cs typeface="Arial"/>
              </a:rPr>
              <a:t>how to </a:t>
            </a:r>
            <a:r>
              <a:rPr lang="en-US" sz="1700" dirty="0">
                <a:latin typeface="Arial"/>
                <a:cs typeface="Arial"/>
              </a:rPr>
              <a:t>measure progress moving forward to </a:t>
            </a:r>
            <a:r>
              <a:rPr lang="en-US" sz="1700" dirty="0" smtClean="0">
                <a:latin typeface="Arial"/>
                <a:cs typeface="Arial"/>
              </a:rPr>
              <a:t>help sustain </a:t>
            </a:r>
            <a:r>
              <a:rPr lang="en-US" sz="1700" dirty="0">
                <a:latin typeface="Arial"/>
                <a:cs typeface="Arial"/>
              </a:rPr>
              <a:t>results </a:t>
            </a:r>
            <a:r>
              <a:rPr lang="en-US" sz="1700" dirty="0" smtClean="0">
                <a:latin typeface="Arial"/>
                <a:cs typeface="Arial"/>
              </a:rPr>
              <a:t/>
            </a:r>
            <a:br>
              <a:rPr lang="en-US" sz="1700" dirty="0" smtClean="0">
                <a:latin typeface="Arial"/>
                <a:cs typeface="Arial"/>
              </a:rPr>
            </a:br>
            <a:r>
              <a:rPr lang="en-US" sz="1700" dirty="0" smtClean="0">
                <a:latin typeface="Arial"/>
                <a:cs typeface="Arial"/>
              </a:rPr>
              <a:t>and </a:t>
            </a:r>
            <a:r>
              <a:rPr lang="en-US" sz="1700" dirty="0">
                <a:latin typeface="Arial"/>
                <a:cs typeface="Arial"/>
              </a:rPr>
              <a:t>drive continuous improvement.</a:t>
            </a:r>
          </a:p>
          <a:p>
            <a:r>
              <a:rPr lang="en-US" sz="800" i="1" dirty="0" smtClean="0">
                <a:latin typeface="Arial"/>
                <a:cs typeface="Arial"/>
              </a:rPr>
              <a:t>*</a:t>
            </a:r>
            <a:r>
              <a:rPr lang="en-US" sz="800" i="1" dirty="0">
                <a:latin typeface="Arial"/>
                <a:cs typeface="Arial"/>
              </a:rPr>
              <a:t>25% + in value is typically recognized through a focus on inventory management, process enhancements and product rationalization. Actual value will vary based upon </a:t>
            </a:r>
            <a:r>
              <a:rPr lang="en-US" sz="800" i="1" dirty="0" smtClean="0">
                <a:latin typeface="Arial"/>
                <a:cs typeface="Arial"/>
              </a:rPr>
              <a:t>customer’s </a:t>
            </a:r>
            <a:r>
              <a:rPr lang="en-US" sz="800" i="1" dirty="0">
                <a:latin typeface="Arial"/>
                <a:cs typeface="Arial"/>
              </a:rPr>
              <a:t>recognition and implementation of recommendations made by Grainger</a:t>
            </a:r>
            <a:r>
              <a:rPr lang="en-US" sz="800" i="1" dirty="0" smtClean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6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-ZNC1700 New Power Point Slides 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699" y="527050"/>
            <a:ext cx="8131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Emergency Preparedness</a:t>
            </a:r>
            <a:endParaRPr lang="en-US" sz="3600" b="1" dirty="0">
              <a:latin typeface="Arial"/>
              <a:cs typeface="Arial"/>
            </a:endParaRPr>
          </a:p>
          <a:p>
            <a:r>
              <a:rPr lang="en-US" sz="2400" i="1" dirty="0">
                <a:latin typeface="Arial"/>
                <a:cs typeface="Arial"/>
              </a:rPr>
              <a:t>Solutions to Help You Prepare, Respond </a:t>
            </a:r>
            <a:r>
              <a:rPr lang="en-US" sz="2400" i="1" dirty="0" smtClean="0">
                <a:latin typeface="Arial"/>
                <a:cs typeface="Arial"/>
              </a:rPr>
              <a:t>and </a:t>
            </a:r>
            <a:r>
              <a:rPr lang="en-US" sz="2400" i="1" dirty="0">
                <a:latin typeface="Arial"/>
                <a:cs typeface="Arial"/>
              </a:rPr>
              <a:t>Recover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0900" y="1690217"/>
            <a:ext cx="767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D1152E"/>
                </a:solidFill>
                <a:latin typeface="Arial"/>
                <a:cs typeface="Arial"/>
              </a:rPr>
              <a:t>Get what you need to weather any storm.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Count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on Grainger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the solutions you need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to help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face any type of emergency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699" y="2525606"/>
            <a:ext cx="2860777" cy="244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800"/>
              </a:spcAft>
            </a:pPr>
            <a:r>
              <a:rPr lang="en-US" sz="1700" b="1" dirty="0" smtClean="0">
                <a:latin typeface="Arial"/>
                <a:cs typeface="Arial"/>
              </a:rPr>
              <a:t>Threats</a:t>
            </a: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/>
              <a:buChar char="•"/>
            </a:pPr>
            <a:r>
              <a:rPr lang="en-US" sz="1700" dirty="0" smtClean="0">
                <a:latin typeface="Arial"/>
                <a:cs typeface="Arial"/>
              </a:rPr>
              <a:t>Hurricanes</a:t>
            </a: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/>
              <a:buChar char="•"/>
            </a:pPr>
            <a:r>
              <a:rPr lang="en-US" sz="1700" dirty="0" smtClean="0">
                <a:latin typeface="Arial"/>
                <a:cs typeface="Arial"/>
              </a:rPr>
              <a:t>Tornadoes</a:t>
            </a:r>
            <a:endParaRPr lang="en-US" sz="1700" dirty="0">
              <a:latin typeface="Arial"/>
              <a:cs typeface="Arial"/>
            </a:endParaRP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/>
              <a:buChar char="•"/>
            </a:pPr>
            <a:r>
              <a:rPr lang="en-US" sz="1700" dirty="0" smtClean="0">
                <a:latin typeface="Arial"/>
                <a:cs typeface="Arial"/>
              </a:rPr>
              <a:t>Diseases</a:t>
            </a:r>
            <a:endParaRPr lang="en-US" sz="1700" dirty="0">
              <a:latin typeface="Arial"/>
              <a:cs typeface="Arial"/>
            </a:endParaRP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/>
              <a:buChar char="•"/>
            </a:pPr>
            <a:r>
              <a:rPr lang="en-US" sz="1700" dirty="0" smtClean="0">
                <a:latin typeface="Arial"/>
                <a:cs typeface="Arial"/>
              </a:rPr>
              <a:t>Earthquakes</a:t>
            </a:r>
            <a:endParaRPr lang="en-US" sz="1700" dirty="0">
              <a:latin typeface="Arial"/>
              <a:cs typeface="Arial"/>
            </a:endParaRP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/>
              <a:buChar char="•"/>
            </a:pPr>
            <a:r>
              <a:rPr lang="en-US" sz="1700" dirty="0" smtClean="0">
                <a:latin typeface="Arial"/>
                <a:cs typeface="Arial"/>
              </a:rPr>
              <a:t>Floods</a:t>
            </a:r>
            <a:endParaRPr lang="en-US" sz="1700" dirty="0">
              <a:latin typeface="Arial"/>
              <a:cs typeface="Arial"/>
            </a:endParaRP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/>
              <a:buChar char="•"/>
            </a:pPr>
            <a:r>
              <a:rPr lang="en-US" sz="1700" dirty="0" smtClean="0">
                <a:latin typeface="Arial"/>
                <a:cs typeface="Arial"/>
              </a:rPr>
              <a:t>Fires</a:t>
            </a:r>
            <a:endParaRPr lang="en-US" sz="1700" dirty="0">
              <a:latin typeface="Arial"/>
              <a:cs typeface="Arial"/>
            </a:endParaRP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/>
              <a:buChar char="•"/>
            </a:pPr>
            <a:r>
              <a:rPr lang="en-US" sz="1700" dirty="0" smtClean="0">
                <a:latin typeface="Arial"/>
                <a:cs typeface="Arial"/>
              </a:rPr>
              <a:t>Power Outages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7090" y="2540708"/>
            <a:ext cx="4176210" cy="244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800"/>
              </a:spcAft>
            </a:pPr>
            <a:r>
              <a:rPr lang="en-US" sz="1700" b="1" dirty="0" smtClean="0">
                <a:latin typeface="Arial"/>
                <a:cs typeface="Arial"/>
              </a:rPr>
              <a:t>Solutions</a:t>
            </a: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/>
              <a:buChar char="•"/>
            </a:pPr>
            <a:r>
              <a:rPr lang="en-US" sz="1700" dirty="0" smtClean="0">
                <a:latin typeface="Arial"/>
                <a:cs typeface="Arial"/>
              </a:rPr>
              <a:t>Power </a:t>
            </a:r>
            <a:r>
              <a:rPr lang="en-US" sz="1700" dirty="0">
                <a:latin typeface="Arial"/>
                <a:cs typeface="Arial"/>
              </a:rPr>
              <a:t>Restoration</a:t>
            </a: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/>
              <a:buChar char="•"/>
            </a:pPr>
            <a:r>
              <a:rPr lang="en-US" sz="1700" dirty="0" smtClean="0">
                <a:latin typeface="Arial"/>
                <a:cs typeface="Arial"/>
              </a:rPr>
              <a:t>Emergency </a:t>
            </a:r>
            <a:r>
              <a:rPr lang="en-US" sz="1700" dirty="0">
                <a:latin typeface="Arial"/>
                <a:cs typeface="Arial"/>
              </a:rPr>
              <a:t>Lighting</a:t>
            </a: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/>
              <a:buChar char="•"/>
            </a:pPr>
            <a:r>
              <a:rPr lang="en-US" sz="1700" dirty="0" smtClean="0">
                <a:latin typeface="Arial"/>
                <a:cs typeface="Arial"/>
              </a:rPr>
              <a:t>Personal </a:t>
            </a:r>
            <a:r>
              <a:rPr lang="en-US" sz="1700" dirty="0">
                <a:latin typeface="Arial"/>
                <a:cs typeface="Arial"/>
              </a:rPr>
              <a:t>Protective </a:t>
            </a:r>
            <a:r>
              <a:rPr lang="en-US" sz="1700" dirty="0" smtClean="0">
                <a:latin typeface="Arial"/>
                <a:cs typeface="Arial"/>
              </a:rPr>
              <a:t>Equipment (PPE)</a:t>
            </a:r>
            <a:endParaRPr lang="en-US" sz="1700" dirty="0">
              <a:latin typeface="Arial"/>
              <a:cs typeface="Arial"/>
            </a:endParaRP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/>
              <a:buChar char="•"/>
            </a:pPr>
            <a:r>
              <a:rPr lang="en-US" sz="1700" dirty="0" smtClean="0">
                <a:latin typeface="Arial"/>
                <a:cs typeface="Arial"/>
              </a:rPr>
              <a:t>Emergency </a:t>
            </a:r>
            <a:r>
              <a:rPr lang="en-US" sz="1700" dirty="0">
                <a:latin typeface="Arial"/>
                <a:cs typeface="Arial"/>
              </a:rPr>
              <a:t>Preparedness Kits</a:t>
            </a: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/>
              <a:buChar char="•"/>
            </a:pPr>
            <a:r>
              <a:rPr lang="en-US" sz="1700" dirty="0" smtClean="0">
                <a:latin typeface="Arial"/>
                <a:cs typeface="Arial"/>
              </a:rPr>
              <a:t>Communications</a:t>
            </a:r>
            <a:endParaRPr lang="en-US" sz="1700" dirty="0">
              <a:latin typeface="Arial"/>
              <a:cs typeface="Arial"/>
            </a:endParaRP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/>
              <a:buChar char="•"/>
            </a:pPr>
            <a:r>
              <a:rPr lang="en-US" sz="1700" dirty="0" smtClean="0">
                <a:latin typeface="Arial"/>
                <a:cs typeface="Arial"/>
              </a:rPr>
              <a:t>Evacuation </a:t>
            </a:r>
            <a:r>
              <a:rPr lang="en-US" sz="1700" dirty="0">
                <a:latin typeface="Arial"/>
                <a:cs typeface="Arial"/>
              </a:rPr>
              <a:t>&amp;</a:t>
            </a:r>
            <a:r>
              <a:rPr lang="en-US" sz="1700" dirty="0" smtClean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Egress</a:t>
            </a:r>
          </a:p>
          <a:p>
            <a:pPr marL="285750" indent="-285750">
              <a:lnSpc>
                <a:spcPts val="2000"/>
              </a:lnSpc>
              <a:spcAft>
                <a:spcPts val="200"/>
              </a:spcAft>
              <a:buFont typeface="Arial"/>
              <a:buChar char="•"/>
            </a:pPr>
            <a:r>
              <a:rPr lang="en-US" sz="1700" dirty="0" smtClean="0">
                <a:latin typeface="Arial"/>
                <a:cs typeface="Arial"/>
              </a:rPr>
              <a:t>First </a:t>
            </a:r>
            <a:r>
              <a:rPr lang="en-US" sz="1700" dirty="0">
                <a:latin typeface="Arial"/>
                <a:cs typeface="Arial"/>
              </a:rPr>
              <a:t>Aid &amp;</a:t>
            </a:r>
            <a:r>
              <a:rPr lang="en-US" sz="1700" dirty="0" smtClean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Medical </a:t>
            </a:r>
            <a:r>
              <a:rPr lang="en-US" sz="1700" dirty="0" smtClean="0">
                <a:latin typeface="Arial"/>
                <a:cs typeface="Arial"/>
              </a:rPr>
              <a:t>Supplies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699" y="5332972"/>
            <a:ext cx="585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For more information, visit </a:t>
            </a:r>
            <a:r>
              <a:rPr lang="en-US" b="1" dirty="0">
                <a:solidFill>
                  <a:srgbClr val="D1152E"/>
                </a:solidFill>
                <a:latin typeface="Arial"/>
                <a:cs typeface="Arial"/>
                <a:hlinkClick r:id="rId4"/>
              </a:rPr>
              <a:t>grainger.com</a:t>
            </a:r>
            <a:r>
              <a:rPr lang="en-US" b="1" dirty="0" smtClean="0">
                <a:solidFill>
                  <a:srgbClr val="D1152E"/>
                </a:solidFill>
                <a:latin typeface="Arial"/>
                <a:cs typeface="Arial"/>
                <a:hlinkClick r:id="rId4"/>
              </a:rPr>
              <a:t>/emergency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-ZNC1700 New Power Point Slides 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700" y="520700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Agenda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700" y="1435110"/>
            <a:ext cx="6908800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ＭＳ 明朝"/>
                <a:cs typeface="Arial"/>
              </a:rPr>
              <a:t>Grainger Overview &amp; Iowa Partnership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Contract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Overview</a:t>
            </a:r>
            <a:endParaRPr lang="en-US" sz="2000" dirty="0" smtClean="0">
              <a:solidFill>
                <a:srgbClr val="000000"/>
              </a:solidFill>
              <a:latin typeface="Arial"/>
              <a:ea typeface="ＭＳ 明朝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Grainger Value-Adds </a:t>
            </a:r>
            <a:endParaRPr lang="en-US" sz="2000" b="1" dirty="0" smtClean="0">
              <a:solidFill>
                <a:srgbClr val="000000"/>
              </a:solidFill>
              <a:latin typeface="Arial"/>
              <a:ea typeface="ＭＳ 明朝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Questions</a:t>
            </a:r>
            <a:endParaRPr lang="en-US" sz="2400" b="1" dirty="0" smtClean="0">
              <a:solidFill>
                <a:srgbClr val="000000"/>
              </a:solidFill>
              <a:latin typeface="Arial"/>
              <a:ea typeface="ＭＳ 明朝"/>
              <a:cs typeface="Arial"/>
            </a:endParaRPr>
          </a:p>
          <a:p>
            <a:pPr>
              <a:spcAft>
                <a:spcPts val="300"/>
              </a:spcAft>
            </a:pPr>
            <a:endParaRPr lang="en-US" sz="2000" dirty="0" smtClean="0"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endParaRPr lang="en-US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4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-ALC1700_WhoIsGraing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700" y="499529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/>
                <a:cs typeface="Arial"/>
              </a:rPr>
              <a:t>Who is Grainger?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9150" y="1103414"/>
            <a:ext cx="5143500" cy="80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 dirty="0">
                <a:latin typeface="Arial"/>
                <a:cs typeface="Arial"/>
              </a:rPr>
              <a:t>Grainger is a leading distributor of industrial supplies, maintenance, repair </a:t>
            </a:r>
            <a:r>
              <a:rPr lang="en-US" sz="1000" b="1" dirty="0" smtClean="0">
                <a:latin typeface="Arial"/>
                <a:cs typeface="Arial"/>
              </a:rPr>
              <a:t/>
            </a:r>
            <a:br>
              <a:rPr lang="en-US" sz="1000" b="1" dirty="0" smtClean="0">
                <a:latin typeface="Arial"/>
                <a:cs typeface="Arial"/>
              </a:rPr>
            </a:br>
            <a:r>
              <a:rPr lang="en-US" sz="1000" b="1" dirty="0" smtClean="0">
                <a:latin typeface="Arial"/>
                <a:cs typeface="Arial"/>
              </a:rPr>
              <a:t>and operating </a:t>
            </a:r>
            <a:r>
              <a:rPr lang="en-US" sz="1000" b="1" dirty="0">
                <a:latin typeface="Arial"/>
                <a:cs typeface="Arial"/>
              </a:rPr>
              <a:t>(MRO) equipment, tools and materials. </a:t>
            </a:r>
            <a:r>
              <a:rPr lang="en-US" sz="1000" dirty="0">
                <a:latin typeface="Arial"/>
                <a:cs typeface="Arial"/>
              </a:rPr>
              <a:t>With easy access to over </a:t>
            </a:r>
            <a:r>
              <a:rPr lang="en-US" sz="1000" dirty="0" smtClean="0">
                <a:latin typeface="Arial"/>
                <a:cs typeface="Arial"/>
              </a:rPr>
              <a:t/>
            </a:r>
            <a:br>
              <a:rPr lang="en-US" sz="1000" dirty="0" smtClean="0">
                <a:latin typeface="Arial"/>
                <a:cs typeface="Arial"/>
              </a:rPr>
            </a:br>
            <a:r>
              <a:rPr lang="en-US" sz="1000" dirty="0" smtClean="0">
                <a:latin typeface="Arial"/>
                <a:cs typeface="Arial"/>
              </a:rPr>
              <a:t>1.6 </a:t>
            </a:r>
            <a:r>
              <a:rPr lang="en-US" sz="1000" dirty="0">
                <a:latin typeface="Arial"/>
                <a:cs typeface="Arial"/>
              </a:rPr>
              <a:t>million </a:t>
            </a:r>
            <a:r>
              <a:rPr lang="en-US" sz="1000" dirty="0" smtClean="0">
                <a:latin typeface="Arial"/>
                <a:cs typeface="Arial"/>
              </a:rPr>
              <a:t>products, dedicated reps, free technical support and industry-specific services and resources, we are here to help with all of your business needs.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-ALC1700_AnyQues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698" y="307522"/>
            <a:ext cx="796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Arial"/>
                <a:cs typeface="Arial"/>
              </a:rPr>
              <a:t>Grainger in Iowa</a:t>
            </a:r>
            <a:endParaRPr lang="en-US" sz="36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4698" y="845140"/>
            <a:ext cx="81461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Iowa since 1946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Locations Across Iowa.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 385 Grainger team members live and work in Iowa.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Remitted more than $5.2 million to the State of Iowa and its local governments in 2017.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Committed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the community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2017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2017, Grainger donated more than $24.6 million to nonprofit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Iowa,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Grainger donated approximately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$32,500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charitable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 such as the March of Dimes Iowa Chapter and the Food Bank of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Siouxland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through the Grainger Matching Charitable Gifts Program. 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 Cross Partnership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Donated more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than $18 million in cash and product to the Red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$1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million Red Cross Annual Disaster Giving Program (ADGP)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member.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Sponsor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the Home Fire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Campaign.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onated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nearly 70,000 smoke alarms since 2014. 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Grainger Tools for Tomorrow®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students studying the skilled trades, public safety or supply chain management.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Half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all scholarships are offered to veterans of the U.S. Armed Forces.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participating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schools: Iowa Lakes Community College &amp; Kirkwood Community College </a:t>
            </a:r>
          </a:p>
          <a:p>
            <a:r>
              <a:rPr lang="en-US" sz="1400" dirty="0" smtClean="0"/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1486" y="5262381"/>
            <a:ext cx="7739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b="1" dirty="0" smtClean="0"/>
          </a:p>
          <a:p>
            <a:r>
              <a:rPr lang="en-US" sz="900" b="1" dirty="0" smtClean="0"/>
              <a:t>“</a:t>
            </a:r>
            <a:r>
              <a:rPr lang="en-US" sz="900" b="1" dirty="0"/>
              <a:t>Confidential and Proprietary.  Release of information is subject to applicable Freedom of Information or Public Information Access laws.”</a:t>
            </a:r>
          </a:p>
        </p:txBody>
      </p:sp>
    </p:spTree>
    <p:extLst>
      <p:ext uri="{BB962C8B-B14F-4D97-AF65-F5344CB8AC3E}">
        <p14:creationId xmlns:p14="http://schemas.microsoft.com/office/powerpoint/2010/main" val="30465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-ZNC1700_AnyQuestio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4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4700" y="383721"/>
            <a:ext cx="806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Key Contract Enhancements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771" y="1123977"/>
            <a:ext cx="843642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PRICING: 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 Pricing Strategy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on this Contract.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Helping Our Customers Save Time &amp; Money.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categories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listed overlap to Grainger’s 23 Categories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Plus all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additional categories in the catalog and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are included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Plus sourced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and special order products that fall under one of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categories in the catalog or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are included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SERVICES:  </a:t>
            </a:r>
            <a:r>
              <a:rPr lang="en-US" i="1" dirty="0">
                <a:latin typeface="Arial"/>
                <a:cs typeface="Arial"/>
              </a:rPr>
              <a:t>Turnkey Solutions for Safety, Facilities and Energy </a:t>
            </a:r>
            <a:r>
              <a:rPr lang="en-US" i="1" dirty="0" smtClean="0">
                <a:latin typeface="Arial"/>
                <a:cs typeface="Arial"/>
              </a:rPr>
              <a:t>Management.</a:t>
            </a:r>
            <a:endParaRPr lang="en-US" i="1" dirty="0">
              <a:latin typeface="Arial"/>
              <a:cs typeface="Arial"/>
            </a:endParaRPr>
          </a:p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i="1" dirty="0" smtClean="0">
              <a:solidFill>
                <a:srgbClr val="CC0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MAXIMUM ORDER LIMIT: 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Unlimited, unless otherwise specified by approved delegated purchasing authority.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i="1" dirty="0" smtClean="0">
              <a:solidFill>
                <a:srgbClr val="CC0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C006A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663" y="6158389"/>
            <a:ext cx="5568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Arial"/>
                <a:cs typeface="Arial"/>
              </a:rPr>
              <a:t>FOR CUSTOMER INTERNAL USE ONLY</a:t>
            </a:r>
            <a:endParaRPr lang="en-US" sz="12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2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-ALC1700_AnyQues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700" y="514350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Arial"/>
                <a:cs typeface="Arial"/>
              </a:rPr>
              <a:t>NASPO Contract 8496</a:t>
            </a:r>
            <a:endParaRPr lang="en-US" sz="36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99" y="1710968"/>
            <a:ext cx="8196943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Term: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4/25/2018 – 6/30/2019 with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annual renewals through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2023</a:t>
            </a:r>
          </a:p>
          <a:p>
            <a:endParaRPr lang="en-US" sz="2000" dirty="0" smtClean="0">
              <a:solidFill>
                <a:srgbClr val="CC006A"/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Evaluation: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Technical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Category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Discounts (23 Grainger Categories)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Market Basket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Pricing (653 MB Items)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CC006A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NASPO Award and Documents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000" dirty="0" smtClean="0">
                <a:solidFill>
                  <a:srgbClr val="CC006A"/>
                </a:solidFill>
                <a:latin typeface="Arial"/>
                <a:cs typeface="Arial"/>
                <a:hlinkClick r:id="rId4"/>
              </a:rPr>
              <a:t>http</a:t>
            </a:r>
            <a:r>
              <a:rPr lang="en-US" sz="2000" dirty="0">
                <a:solidFill>
                  <a:srgbClr val="CC006A"/>
                </a:solidFill>
                <a:latin typeface="Arial"/>
                <a:cs typeface="Arial"/>
                <a:hlinkClick r:id="rId4"/>
              </a:rPr>
              <a:t>://naspovaluepoint.org/#/</a:t>
            </a:r>
            <a:r>
              <a:rPr lang="en-US" sz="2000" dirty="0" smtClean="0">
                <a:solidFill>
                  <a:srgbClr val="CC006A"/>
                </a:solidFill>
                <a:latin typeface="Arial"/>
                <a:cs typeface="Arial"/>
                <a:hlinkClick r:id="rId4"/>
              </a:rPr>
              <a:t>contract-details/98/contractor/606</a:t>
            </a:r>
            <a:endParaRPr lang="en-US" sz="2000" dirty="0" smtClean="0">
              <a:solidFill>
                <a:srgbClr val="CC006A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/>
            <a:endParaRPr lang="en-US" sz="900" b="1" dirty="0" smtClean="0">
              <a:solidFill>
                <a:prstClr val="black"/>
              </a:solidFill>
            </a:endParaRPr>
          </a:p>
          <a:p>
            <a:pPr lvl="0"/>
            <a:endParaRPr lang="en-US" sz="900" b="1" dirty="0">
              <a:solidFill>
                <a:prstClr val="black"/>
              </a:solidFill>
            </a:endParaRPr>
          </a:p>
          <a:p>
            <a:pPr lvl="0"/>
            <a:r>
              <a:rPr lang="en-US" sz="900" b="1" dirty="0" smtClean="0">
                <a:solidFill>
                  <a:prstClr val="black"/>
                </a:solidFill>
              </a:rPr>
              <a:t>“</a:t>
            </a:r>
            <a:r>
              <a:rPr lang="en-US" sz="900" b="1" dirty="0">
                <a:solidFill>
                  <a:prstClr val="black"/>
                </a:solidFill>
              </a:rPr>
              <a:t>Confidential and Proprietary.  Release of information is subject to applicable Freedom of Information or Public Information Access laws.”</a:t>
            </a:r>
          </a:p>
          <a:p>
            <a:endParaRPr lang="en-US" sz="2000" dirty="0" smtClean="0">
              <a:solidFill>
                <a:srgbClr val="CC006A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CC006A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CC006A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CC006A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CC006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8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-ALC1700_AnyQues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934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700" y="181487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Arial"/>
                <a:cs typeface="Arial"/>
              </a:rPr>
              <a:t>NASPO Contract 8496</a:t>
            </a:r>
            <a:endParaRPr lang="en-US" sz="36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307" y="5109378"/>
            <a:ext cx="7739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900" b="1" dirty="0" smtClean="0">
                <a:solidFill>
                  <a:srgbClr val="FF0000"/>
                </a:solidFill>
              </a:rPr>
              <a:t>“</a:t>
            </a:r>
            <a:r>
              <a:rPr lang="en-US" sz="900" b="1" dirty="0">
                <a:solidFill>
                  <a:srgbClr val="FF0000"/>
                </a:solidFill>
              </a:rPr>
              <a:t>Confidential and </a:t>
            </a:r>
            <a:r>
              <a:rPr lang="en-US" sz="900" b="1" dirty="0" smtClean="0">
                <a:solidFill>
                  <a:srgbClr val="FF0000"/>
                </a:solidFill>
              </a:rPr>
              <a:t>Proprietary</a:t>
            </a:r>
            <a:r>
              <a:rPr lang="en-US" sz="900" b="1" dirty="0">
                <a:solidFill>
                  <a:srgbClr val="FF0000"/>
                </a:solidFill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</a:rPr>
              <a:t>to W.W. Grainger Inc.”</a:t>
            </a:r>
            <a:endParaRPr lang="en-US" sz="9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444470"/>
              </p:ext>
            </p:extLst>
          </p:nvPr>
        </p:nvGraphicFramePr>
        <p:xfrm>
          <a:off x="1104900" y="898416"/>
          <a:ext cx="6934200" cy="4221846"/>
        </p:xfrm>
        <a:graphic>
          <a:graphicData uri="http://schemas.openxmlformats.org/drawingml/2006/table">
            <a:tbl>
              <a:tblPr/>
              <a:tblGrid>
                <a:gridCol w="2857500"/>
                <a:gridCol w="4076700"/>
              </a:tblGrid>
              <a:tr h="70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Iowa Contract: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Master Agreement: 18298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Agreement Period: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07.01.2018 - 06.30.2019 with annual renewals thru 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Discount: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 Off Grainger Contract Reference Price (CRP)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Category Discount: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NASPO Value Point Categories Across 23 Grainger Categories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 Basket / CSP: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Market Basket Contains 653 Items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Freight: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Prepaid On All Standard Ground Shipments, Includes Sourcing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0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-ALC1700_AnyQues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700" y="319617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Arial"/>
                <a:cs typeface="Arial"/>
              </a:rPr>
              <a:t>Category Discounts</a:t>
            </a:r>
            <a:endParaRPr lang="en-US" sz="36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14" y="965949"/>
            <a:ext cx="6876786" cy="444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4307" y="5296600"/>
            <a:ext cx="7739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900" b="1" dirty="0" smtClean="0">
                <a:solidFill>
                  <a:srgbClr val="FF0000"/>
                </a:solidFill>
              </a:rPr>
              <a:t>“</a:t>
            </a:r>
            <a:r>
              <a:rPr lang="en-US" sz="900" b="1" dirty="0">
                <a:solidFill>
                  <a:srgbClr val="FF0000"/>
                </a:solidFill>
              </a:rPr>
              <a:t>Confidential and </a:t>
            </a:r>
            <a:r>
              <a:rPr lang="en-US" sz="900" b="1" dirty="0" smtClean="0">
                <a:solidFill>
                  <a:srgbClr val="FF0000"/>
                </a:solidFill>
              </a:rPr>
              <a:t>Proprietary</a:t>
            </a:r>
            <a:r>
              <a:rPr lang="en-US" sz="900" b="1" dirty="0">
                <a:solidFill>
                  <a:srgbClr val="FF0000"/>
                </a:solidFill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</a:rPr>
              <a:t>to W.W. Grainger Inc.”</a:t>
            </a:r>
            <a:endParaRPr 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-ZNC1700 New Power Point Slides 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700" y="520700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Why Grainger?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9150" y="1381992"/>
            <a:ext cx="6908800" cy="4325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b="1" dirty="0" smtClean="0">
                <a:solidFill>
                  <a:srgbClr val="D1152E"/>
                </a:solidFill>
                <a:latin typeface="Arial"/>
                <a:cs typeface="Arial"/>
              </a:rPr>
              <a:t>We can help you:</a:t>
            </a:r>
            <a:endParaRPr lang="en-US" sz="2000" b="1" dirty="0">
              <a:solidFill>
                <a:srgbClr val="D1152E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19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en-US" sz="1700" b="1" dirty="0" smtClean="0">
                <a:latin typeface="Arial"/>
                <a:ea typeface="ＭＳ 明朝"/>
                <a:cs typeface="Arial"/>
              </a:rPr>
              <a:t>Gain more </a:t>
            </a:r>
            <a:r>
              <a:rPr lang="en-US" sz="1700" b="1" dirty="0">
                <a:latin typeface="Arial"/>
                <a:ea typeface="ＭＳ 明朝"/>
                <a:cs typeface="Arial"/>
              </a:rPr>
              <a:t>visibility into your spend </a:t>
            </a:r>
            <a:r>
              <a:rPr lang="en-US" sz="1700" dirty="0">
                <a:latin typeface="Arial"/>
                <a:ea typeface="ＭＳ 明朝"/>
                <a:cs typeface="Arial"/>
              </a:rPr>
              <a:t>and how you </a:t>
            </a:r>
            <a:r>
              <a:rPr lang="en-US" sz="1700" dirty="0" smtClean="0">
                <a:latin typeface="Arial"/>
                <a:ea typeface="ＭＳ 明朝"/>
                <a:cs typeface="Arial"/>
              </a:rPr>
              <a:t/>
            </a:r>
            <a:br>
              <a:rPr lang="en-US" sz="1700" dirty="0" smtClean="0">
                <a:latin typeface="Arial"/>
                <a:ea typeface="ＭＳ 明朝"/>
                <a:cs typeface="Arial"/>
              </a:rPr>
            </a:br>
            <a:r>
              <a:rPr lang="en-US" sz="1700" dirty="0" smtClean="0">
                <a:latin typeface="Arial"/>
                <a:ea typeface="ＭＳ 明朝"/>
                <a:cs typeface="Arial"/>
              </a:rPr>
              <a:t>can </a:t>
            </a:r>
            <a:r>
              <a:rPr lang="en-US" sz="1700" dirty="0">
                <a:latin typeface="Arial"/>
                <a:ea typeface="ＭＳ 明朝"/>
                <a:cs typeface="Arial"/>
              </a:rPr>
              <a:t>impact total cost of ownership </a:t>
            </a:r>
          </a:p>
          <a:p>
            <a:pPr marL="342900" indent="-342900">
              <a:lnSpc>
                <a:spcPts val="19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en-US" sz="1700" b="1" dirty="0" smtClean="0">
                <a:latin typeface="Arial"/>
                <a:ea typeface="ＭＳ 明朝"/>
                <a:cs typeface="Arial"/>
              </a:rPr>
              <a:t>Reduce</a:t>
            </a:r>
            <a:r>
              <a:rPr lang="en-US" sz="1700" dirty="0" smtClean="0">
                <a:latin typeface="Arial"/>
                <a:ea typeface="ＭＳ 明朝"/>
                <a:cs typeface="Arial"/>
              </a:rPr>
              <a:t> </a:t>
            </a:r>
            <a:r>
              <a:rPr lang="en-US" sz="1700" b="1" dirty="0">
                <a:latin typeface="Arial"/>
                <a:ea typeface="ＭＳ 明朝"/>
                <a:cs typeface="Arial"/>
              </a:rPr>
              <a:t>complexity</a:t>
            </a:r>
            <a:r>
              <a:rPr lang="en-US" sz="1700" dirty="0">
                <a:latin typeface="Arial"/>
                <a:ea typeface="ＭＳ 明朝"/>
                <a:cs typeface="Arial"/>
              </a:rPr>
              <a:t> in </a:t>
            </a:r>
            <a:r>
              <a:rPr lang="en-US" sz="1700" dirty="0" smtClean="0">
                <a:latin typeface="Arial"/>
                <a:ea typeface="ＭＳ 明朝"/>
                <a:cs typeface="Arial"/>
              </a:rPr>
              <a:t>purchasing, managing </a:t>
            </a:r>
            <a:br>
              <a:rPr lang="en-US" sz="1700" dirty="0" smtClean="0">
                <a:latin typeface="Arial"/>
                <a:ea typeface="ＭＳ 明朝"/>
                <a:cs typeface="Arial"/>
              </a:rPr>
            </a:br>
            <a:r>
              <a:rPr lang="en-US" sz="1700" dirty="0" smtClean="0">
                <a:latin typeface="Arial"/>
                <a:ea typeface="ＭＳ 明朝"/>
                <a:cs typeface="Arial"/>
              </a:rPr>
              <a:t>and utilizing your inventory</a:t>
            </a:r>
            <a:r>
              <a:rPr lang="en-US" sz="1700" dirty="0" smtClean="0">
                <a:latin typeface="Arial"/>
                <a:cs typeface="Arial"/>
              </a:rPr>
              <a:t> </a:t>
            </a:r>
          </a:p>
          <a:p>
            <a:pPr marL="342900" indent="-342900">
              <a:lnSpc>
                <a:spcPts val="19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en-US" sz="1700" b="1" dirty="0">
                <a:latin typeface="Arial"/>
                <a:ea typeface="ＭＳ 明朝"/>
                <a:cs typeface="Arial"/>
              </a:rPr>
              <a:t>Reduce</a:t>
            </a:r>
            <a:r>
              <a:rPr lang="en-US" sz="1700" dirty="0">
                <a:latin typeface="Arial"/>
                <a:ea typeface="ＭＳ 明朝"/>
                <a:cs typeface="Arial"/>
              </a:rPr>
              <a:t> </a:t>
            </a:r>
            <a:r>
              <a:rPr lang="en-US" sz="1700" b="1" dirty="0">
                <a:latin typeface="Arial"/>
                <a:ea typeface="ＭＳ 明朝"/>
                <a:cs typeface="Arial"/>
              </a:rPr>
              <a:t>costs</a:t>
            </a:r>
            <a:r>
              <a:rPr lang="en-US" sz="1700" dirty="0">
                <a:latin typeface="Arial"/>
                <a:ea typeface="ＭＳ 明朝"/>
                <a:cs typeface="Arial"/>
              </a:rPr>
              <a:t> and operational </a:t>
            </a:r>
            <a:r>
              <a:rPr lang="en-US" sz="1700" dirty="0" smtClean="0">
                <a:latin typeface="Arial"/>
                <a:ea typeface="ＭＳ 明朝"/>
                <a:cs typeface="Arial"/>
              </a:rPr>
              <a:t>expenses </a:t>
            </a:r>
            <a:br>
              <a:rPr lang="en-US" sz="1700" dirty="0" smtClean="0">
                <a:latin typeface="Arial"/>
                <a:ea typeface="ＭＳ 明朝"/>
                <a:cs typeface="Arial"/>
              </a:rPr>
            </a:br>
            <a:r>
              <a:rPr lang="en-US" sz="1700" dirty="0" smtClean="0">
                <a:latin typeface="Arial"/>
                <a:ea typeface="ＭＳ 明朝"/>
                <a:cs typeface="Arial"/>
              </a:rPr>
              <a:t>by </a:t>
            </a:r>
            <a:r>
              <a:rPr lang="en-US" sz="1700" dirty="0">
                <a:latin typeface="Arial"/>
                <a:ea typeface="ＭＳ 明朝"/>
                <a:cs typeface="Arial"/>
              </a:rPr>
              <a:t>streamlining </a:t>
            </a:r>
            <a:r>
              <a:rPr lang="en-US" sz="1700" dirty="0" smtClean="0">
                <a:latin typeface="Arial"/>
                <a:ea typeface="ＭＳ 明朝"/>
                <a:cs typeface="Arial"/>
              </a:rPr>
              <a:t>processes</a:t>
            </a:r>
            <a:endParaRPr lang="en-US" sz="1700" dirty="0">
              <a:latin typeface="Arial"/>
              <a:ea typeface="ＭＳ 明朝"/>
              <a:cs typeface="Arial"/>
            </a:endParaRPr>
          </a:p>
          <a:p>
            <a:pPr marL="342900" indent="-347472">
              <a:lnSpc>
                <a:spcPts val="19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en-US" sz="1700" b="1" dirty="0" smtClean="0">
                <a:latin typeface="Arial"/>
                <a:ea typeface="ＭＳ 明朝"/>
                <a:cs typeface="Arial"/>
              </a:rPr>
              <a:t>Manage</a:t>
            </a:r>
            <a:r>
              <a:rPr lang="en-US" sz="1700" dirty="0" smtClean="0">
                <a:latin typeface="Arial"/>
                <a:ea typeface="ＭＳ 明朝"/>
                <a:cs typeface="Arial"/>
              </a:rPr>
              <a:t> </a:t>
            </a:r>
            <a:r>
              <a:rPr lang="en-US" sz="1700" b="1" dirty="0" smtClean="0">
                <a:latin typeface="Arial"/>
                <a:ea typeface="ＭＳ 明朝"/>
                <a:cs typeface="Arial"/>
              </a:rPr>
              <a:t>compliance</a:t>
            </a:r>
            <a:r>
              <a:rPr lang="en-US" sz="1700" dirty="0" smtClean="0">
                <a:latin typeface="Arial"/>
                <a:ea typeface="ＭＳ 明朝"/>
                <a:cs typeface="Arial"/>
              </a:rPr>
              <a:t> </a:t>
            </a:r>
            <a:r>
              <a:rPr lang="en-US" sz="1700" dirty="0">
                <a:latin typeface="Arial"/>
                <a:ea typeface="ＭＳ 明朝"/>
                <a:cs typeface="Arial"/>
              </a:rPr>
              <a:t>to both internal policies </a:t>
            </a:r>
            <a:r>
              <a:rPr lang="en-US" sz="1700" dirty="0" smtClean="0">
                <a:latin typeface="Arial"/>
                <a:ea typeface="ＭＳ 明朝"/>
                <a:cs typeface="Arial"/>
              </a:rPr>
              <a:t/>
            </a:r>
            <a:br>
              <a:rPr lang="en-US" sz="1700" dirty="0" smtClean="0">
                <a:latin typeface="Arial"/>
                <a:ea typeface="ＭＳ 明朝"/>
                <a:cs typeface="Arial"/>
              </a:rPr>
            </a:br>
            <a:r>
              <a:rPr lang="en-US" sz="1700" dirty="0" smtClean="0">
                <a:latin typeface="Arial"/>
                <a:ea typeface="ＭＳ 明朝"/>
                <a:cs typeface="Arial"/>
              </a:rPr>
              <a:t>and </a:t>
            </a:r>
            <a:r>
              <a:rPr lang="en-US" sz="1700" dirty="0">
                <a:latin typeface="Arial"/>
                <a:ea typeface="ＭＳ 明朝"/>
                <a:cs typeface="Arial"/>
              </a:rPr>
              <a:t>external regulations</a:t>
            </a:r>
            <a:r>
              <a:rPr lang="en-US" sz="1700" dirty="0">
                <a:latin typeface="Arial"/>
                <a:cs typeface="Arial"/>
              </a:rPr>
              <a:t> </a:t>
            </a:r>
          </a:p>
          <a:p>
            <a:pPr marL="342900" indent="-342900">
              <a:lnSpc>
                <a:spcPts val="19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en-US" sz="1700" b="1" dirty="0" smtClean="0">
                <a:latin typeface="Arial"/>
                <a:ea typeface="ＭＳ 明朝"/>
                <a:cs typeface="Arial"/>
              </a:rPr>
              <a:t>Contribute to</a:t>
            </a:r>
            <a:r>
              <a:rPr lang="en-US" sz="1700" dirty="0" smtClean="0">
                <a:latin typeface="Arial"/>
                <a:ea typeface="ＭＳ 明朝"/>
                <a:cs typeface="Arial"/>
              </a:rPr>
              <a:t> </a:t>
            </a:r>
            <a:r>
              <a:rPr lang="en-US" sz="1700" b="1" dirty="0">
                <a:latin typeface="Arial"/>
                <a:ea typeface="ＭＳ 明朝"/>
                <a:cs typeface="Arial"/>
              </a:rPr>
              <a:t>your </a:t>
            </a:r>
            <a:r>
              <a:rPr lang="en-US" sz="1700" b="1" dirty="0" smtClean="0">
                <a:latin typeface="Arial"/>
                <a:ea typeface="ＭＳ 明朝"/>
                <a:cs typeface="Arial"/>
              </a:rPr>
              <a:t>diversity requirements </a:t>
            </a:r>
            <a:r>
              <a:rPr lang="en-US" sz="1700" dirty="0" smtClean="0">
                <a:latin typeface="Arial"/>
                <a:ea typeface="ＭＳ 明朝"/>
                <a:cs typeface="Arial"/>
              </a:rPr>
              <a:t>or </a:t>
            </a:r>
            <a:r>
              <a:rPr lang="en-US" sz="1700" dirty="0">
                <a:latin typeface="Arial"/>
                <a:ea typeface="ＭＳ 明朝"/>
                <a:cs typeface="Arial"/>
              </a:rPr>
              <a:t>goals </a:t>
            </a:r>
            <a:r>
              <a:rPr lang="en-US" sz="1700" dirty="0" smtClean="0">
                <a:latin typeface="Arial"/>
                <a:ea typeface="ＭＳ 明朝"/>
                <a:cs typeface="Arial"/>
              </a:rPr>
              <a:t/>
            </a:r>
            <a:br>
              <a:rPr lang="en-US" sz="1700" dirty="0" smtClean="0">
                <a:latin typeface="Arial"/>
                <a:ea typeface="ＭＳ 明朝"/>
                <a:cs typeface="Arial"/>
              </a:rPr>
            </a:br>
            <a:r>
              <a:rPr lang="en-US" sz="1700" dirty="0" smtClean="0">
                <a:latin typeface="Arial"/>
                <a:ea typeface="ＭＳ 明朝"/>
                <a:cs typeface="Arial"/>
              </a:rPr>
              <a:t>through </a:t>
            </a:r>
            <a:r>
              <a:rPr lang="en-US" sz="1700" dirty="0">
                <a:latin typeface="Arial"/>
                <a:ea typeface="ＭＳ 明朝"/>
                <a:cs typeface="Arial"/>
              </a:rPr>
              <a:t>access to our </a:t>
            </a:r>
            <a:r>
              <a:rPr lang="en-US" sz="1700" dirty="0" smtClean="0">
                <a:latin typeface="Arial"/>
                <a:ea typeface="ＭＳ 明朝"/>
                <a:cs typeface="Arial"/>
              </a:rPr>
              <a:t>Distributor Alliance </a:t>
            </a:r>
            <a:r>
              <a:rPr lang="en-US" sz="1700" dirty="0">
                <a:latin typeface="Arial"/>
                <a:ea typeface="ＭＳ 明朝"/>
                <a:cs typeface="Arial"/>
              </a:rPr>
              <a:t>P</a:t>
            </a:r>
            <a:r>
              <a:rPr lang="en-US" sz="1700" dirty="0" smtClean="0">
                <a:latin typeface="Arial"/>
                <a:ea typeface="ＭＳ 明朝"/>
                <a:cs typeface="Arial"/>
              </a:rPr>
              <a:t>rogram</a:t>
            </a:r>
          </a:p>
          <a:p>
            <a:pPr marL="342900" indent="-342900">
              <a:lnSpc>
                <a:spcPts val="19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en-US" sz="1700" b="1" dirty="0" smtClean="0">
                <a:latin typeface="Arial"/>
                <a:cs typeface="Arial"/>
              </a:rPr>
              <a:t>Gain</a:t>
            </a:r>
            <a:r>
              <a:rPr lang="en-US" sz="1700" dirty="0" smtClean="0">
                <a:latin typeface="Arial"/>
                <a:cs typeface="Arial"/>
              </a:rPr>
              <a:t> </a:t>
            </a:r>
            <a:r>
              <a:rPr lang="en-US" sz="1700" b="1" dirty="0">
                <a:latin typeface="Arial"/>
                <a:cs typeface="Arial"/>
              </a:rPr>
              <a:t>expertise</a:t>
            </a:r>
            <a:r>
              <a:rPr lang="en-US" sz="1700" dirty="0">
                <a:latin typeface="Arial"/>
                <a:cs typeface="Arial"/>
              </a:rPr>
              <a:t> without adding headcount </a:t>
            </a:r>
            <a:r>
              <a:rPr lang="en-US" sz="1700" dirty="0" smtClean="0">
                <a:latin typeface="Arial"/>
                <a:cs typeface="Arial"/>
              </a:rPr>
              <a:t/>
            </a:r>
            <a:br>
              <a:rPr lang="en-US" sz="1700" dirty="0" smtClean="0">
                <a:latin typeface="Arial"/>
                <a:cs typeface="Arial"/>
              </a:rPr>
            </a:br>
            <a:r>
              <a:rPr lang="en-US" sz="1700" dirty="0" smtClean="0">
                <a:latin typeface="Arial"/>
                <a:cs typeface="Arial"/>
              </a:rPr>
              <a:t>through our specialist </a:t>
            </a:r>
            <a:r>
              <a:rPr lang="en-US" sz="1700" dirty="0">
                <a:latin typeface="Arial"/>
                <a:cs typeface="Arial"/>
              </a:rPr>
              <a:t>n</a:t>
            </a:r>
            <a:r>
              <a:rPr lang="en-US" sz="1700" dirty="0" smtClean="0">
                <a:latin typeface="Arial"/>
                <a:cs typeface="Arial"/>
              </a:rPr>
              <a:t>etwork</a:t>
            </a:r>
            <a:endParaRPr lang="en-US" sz="1700" dirty="0">
              <a:latin typeface="Arial"/>
              <a:cs typeface="Arial"/>
            </a:endParaRPr>
          </a:p>
          <a:p>
            <a:pPr>
              <a:lnSpc>
                <a:spcPts val="2100"/>
              </a:lnSpc>
              <a:spcAft>
                <a:spcPts val="300"/>
              </a:spcAft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663" y="6158389"/>
            <a:ext cx="5568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Arial"/>
                <a:cs typeface="Arial"/>
              </a:rPr>
              <a:t>FOR CUSTOMER INTERNAL USE ONLY</a:t>
            </a:r>
            <a:endParaRPr lang="en-US" sz="12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4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16010</TotalTime>
  <Words>1268</Words>
  <Application>Microsoft Office PowerPoint</Application>
  <PresentationFormat>On-screen Show (4:3)</PresentationFormat>
  <Paragraphs>199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 405</dc:title>
  <dc:creator>Microsoft Office User</dc:creator>
  <cp:lastModifiedBy>Westhaus, Bryan</cp:lastModifiedBy>
  <cp:revision>663</cp:revision>
  <cp:lastPrinted>2017-02-03T21:18:24Z</cp:lastPrinted>
  <dcterms:created xsi:type="dcterms:W3CDTF">2013-06-19T18:36:28Z</dcterms:created>
  <dcterms:modified xsi:type="dcterms:W3CDTF">2018-09-18T19:05:06Z</dcterms:modified>
</cp:coreProperties>
</file>